
<file path=[Content_Types].xml><?xml version="1.0" encoding="utf-8"?>
<Types xmlns="http://schemas.openxmlformats.org/package/2006/content-types">
  <Default Extension="bmp" ContentType="image/bmp"/>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65" r:id="rId5"/>
    <p:sldId id="259" r:id="rId6"/>
    <p:sldId id="261" r:id="rId7"/>
    <p:sldId id="267" r:id="rId8"/>
    <p:sldId id="264" r:id="rId9"/>
    <p:sldId id="263" r:id="rId10"/>
    <p:sldId id="266" r:id="rId11"/>
    <p:sldId id="262" r:id="rId12"/>
    <p:sldId id="260" r:id="rId13"/>
    <p:sldId id="270" r:id="rId14"/>
    <p:sldId id="271" r:id="rId15"/>
    <p:sldId id="269" r:id="rId16"/>
    <p:sldId id="272" r:id="rId17"/>
    <p:sldId id="273" r:id="rId18"/>
    <p:sldId id="274" r:id="rId19"/>
    <p:sldId id="275" r:id="rId20"/>
    <p:sldId id="276" r:id="rId21"/>
    <p:sldId id="284" r:id="rId22"/>
    <p:sldId id="285" r:id="rId23"/>
    <p:sldId id="277" r:id="rId24"/>
    <p:sldId id="278" r:id="rId25"/>
    <p:sldId id="279" r:id="rId26"/>
    <p:sldId id="280" r:id="rId27"/>
    <p:sldId id="281" r:id="rId28"/>
    <p:sldId id="282" r:id="rId29"/>
    <p:sldId id="283"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93" d="100"/>
          <a:sy n="93" d="100"/>
        </p:scale>
        <p:origin x="84"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65BB3F08-9215-43EE-919B-B261FA8A29C7}" type="datetimeFigureOut">
              <a:rPr lang="en-US" smtClean="0"/>
              <a:t>2/26/2020</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1EE0FAEF-EBF2-49E2-83F4-F707CB3F5384}" type="slidenum">
              <a:rPr lang="en-US" smtClean="0"/>
              <a:t>‹#›</a:t>
            </a:fld>
            <a:endParaRPr lang="en-US"/>
          </a:p>
        </p:txBody>
      </p:sp>
    </p:spTree>
    <p:extLst>
      <p:ext uri="{BB962C8B-B14F-4D97-AF65-F5344CB8AC3E}">
        <p14:creationId xmlns:p14="http://schemas.microsoft.com/office/powerpoint/2010/main" val="3834338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BB3F08-9215-43EE-919B-B261FA8A29C7}" type="datetimeFigureOut">
              <a:rPr lang="en-US" smtClean="0"/>
              <a:t>2/26/2020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E0FAEF-EBF2-49E2-83F4-F707CB3F5384}" type="slidenum">
              <a:rPr lang="en-US" smtClean="0"/>
              <a:t>‹#›</a:t>
            </a:fld>
            <a:endParaRPr lang="en-US"/>
          </a:p>
        </p:txBody>
      </p:sp>
    </p:spTree>
    <p:extLst>
      <p:ext uri="{BB962C8B-B14F-4D97-AF65-F5344CB8AC3E}">
        <p14:creationId xmlns:p14="http://schemas.microsoft.com/office/powerpoint/2010/main" val="2267806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BB3F08-9215-43EE-919B-B261FA8A29C7}" type="datetimeFigureOut">
              <a:rPr lang="en-US" smtClean="0"/>
              <a:t>2/26/2020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E0FAEF-EBF2-49E2-83F4-F707CB3F5384}" type="slidenum">
              <a:rPr lang="en-US" smtClean="0"/>
              <a:t>‹#›</a:t>
            </a:fld>
            <a:endParaRPr lang="en-US"/>
          </a:p>
        </p:txBody>
      </p:sp>
    </p:spTree>
    <p:extLst>
      <p:ext uri="{BB962C8B-B14F-4D97-AF65-F5344CB8AC3E}">
        <p14:creationId xmlns:p14="http://schemas.microsoft.com/office/powerpoint/2010/main" val="2114246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BB3F08-9215-43EE-919B-B261FA8A29C7}" type="datetimeFigureOut">
              <a:rPr lang="en-US" smtClean="0"/>
              <a:t>2/26/2020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E0FAEF-EBF2-49E2-83F4-F707CB3F5384}"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568988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BB3F08-9215-43EE-919B-B261FA8A29C7}" type="datetimeFigureOut">
              <a:rPr lang="en-US" smtClean="0"/>
              <a:t>2/26/2020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E0FAEF-EBF2-49E2-83F4-F707CB3F5384}" type="slidenum">
              <a:rPr lang="en-US" smtClean="0"/>
              <a:t>‹#›</a:t>
            </a:fld>
            <a:endParaRPr lang="en-US"/>
          </a:p>
        </p:txBody>
      </p:sp>
    </p:spTree>
    <p:extLst>
      <p:ext uri="{BB962C8B-B14F-4D97-AF65-F5344CB8AC3E}">
        <p14:creationId xmlns:p14="http://schemas.microsoft.com/office/powerpoint/2010/main" val="13282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5BB3F08-9215-43EE-919B-B261FA8A29C7}" type="datetimeFigureOut">
              <a:rPr lang="en-US" smtClean="0"/>
              <a:t>2/26/2020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E0FAEF-EBF2-49E2-83F4-F707CB3F5384}" type="slidenum">
              <a:rPr lang="en-US" smtClean="0"/>
              <a:t>‹#›</a:t>
            </a:fld>
            <a:endParaRPr lang="en-US"/>
          </a:p>
        </p:txBody>
      </p:sp>
    </p:spTree>
    <p:extLst>
      <p:ext uri="{BB962C8B-B14F-4D97-AF65-F5344CB8AC3E}">
        <p14:creationId xmlns:p14="http://schemas.microsoft.com/office/powerpoint/2010/main" val="38183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65BB3F08-9215-43EE-919B-B261FA8A29C7}" type="datetimeFigureOut">
              <a:rPr lang="en-US" smtClean="0"/>
              <a:t>2/26/2020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E0FAEF-EBF2-49E2-83F4-F707CB3F5384}" type="slidenum">
              <a:rPr lang="en-US" smtClean="0"/>
              <a:t>‹#›</a:t>
            </a:fld>
            <a:endParaRPr lang="en-US"/>
          </a:p>
        </p:txBody>
      </p:sp>
    </p:spTree>
    <p:extLst>
      <p:ext uri="{BB962C8B-B14F-4D97-AF65-F5344CB8AC3E}">
        <p14:creationId xmlns:p14="http://schemas.microsoft.com/office/powerpoint/2010/main" val="2026738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BB3F08-9215-43EE-919B-B261FA8A29C7}"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0FAEF-EBF2-49E2-83F4-F707CB3F5384}" type="slidenum">
              <a:rPr lang="en-US" smtClean="0"/>
              <a:t>‹#›</a:t>
            </a:fld>
            <a:endParaRPr lang="en-US"/>
          </a:p>
        </p:txBody>
      </p:sp>
    </p:spTree>
    <p:extLst>
      <p:ext uri="{BB962C8B-B14F-4D97-AF65-F5344CB8AC3E}">
        <p14:creationId xmlns:p14="http://schemas.microsoft.com/office/powerpoint/2010/main" val="4224467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BB3F08-9215-43EE-919B-B261FA8A29C7}"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0FAEF-EBF2-49E2-83F4-F707CB3F5384}" type="slidenum">
              <a:rPr lang="en-US" smtClean="0"/>
              <a:t>‹#›</a:t>
            </a:fld>
            <a:endParaRPr lang="en-US"/>
          </a:p>
        </p:txBody>
      </p:sp>
    </p:spTree>
    <p:extLst>
      <p:ext uri="{BB962C8B-B14F-4D97-AF65-F5344CB8AC3E}">
        <p14:creationId xmlns:p14="http://schemas.microsoft.com/office/powerpoint/2010/main" val="1425818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BB3F08-9215-43EE-919B-B261FA8A29C7}"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0FAEF-EBF2-49E2-83F4-F707CB3F5384}" type="slidenum">
              <a:rPr lang="en-US" smtClean="0"/>
              <a:t>‹#›</a:t>
            </a:fld>
            <a:endParaRPr lang="en-US"/>
          </a:p>
        </p:txBody>
      </p:sp>
    </p:spTree>
    <p:extLst>
      <p:ext uri="{BB962C8B-B14F-4D97-AF65-F5344CB8AC3E}">
        <p14:creationId xmlns:p14="http://schemas.microsoft.com/office/powerpoint/2010/main" val="3800869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BB3F08-9215-43EE-919B-B261FA8A29C7}" type="datetimeFigureOut">
              <a:rPr lang="en-US" smtClean="0"/>
              <a:t>2/26/2020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E0FAEF-EBF2-49E2-83F4-F707CB3F5384}" type="slidenum">
              <a:rPr lang="en-US" smtClean="0"/>
              <a:t>‹#›</a:t>
            </a:fld>
            <a:endParaRPr lang="en-US"/>
          </a:p>
        </p:txBody>
      </p:sp>
    </p:spTree>
    <p:extLst>
      <p:ext uri="{BB962C8B-B14F-4D97-AF65-F5344CB8AC3E}">
        <p14:creationId xmlns:p14="http://schemas.microsoft.com/office/powerpoint/2010/main" val="102564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BB3F08-9215-43EE-919B-B261FA8A29C7}" type="datetimeFigureOut">
              <a:rPr lang="en-US" smtClean="0"/>
              <a:t>2/26/2020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E0FAEF-EBF2-49E2-83F4-F707CB3F5384}" type="slidenum">
              <a:rPr lang="en-US" smtClean="0"/>
              <a:t>‹#›</a:t>
            </a:fld>
            <a:endParaRPr lang="en-US"/>
          </a:p>
        </p:txBody>
      </p:sp>
    </p:spTree>
    <p:extLst>
      <p:ext uri="{BB962C8B-B14F-4D97-AF65-F5344CB8AC3E}">
        <p14:creationId xmlns:p14="http://schemas.microsoft.com/office/powerpoint/2010/main" val="294831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BB3F08-9215-43EE-919B-B261FA8A29C7}" type="datetimeFigureOut">
              <a:rPr lang="en-US" smtClean="0"/>
              <a:t>2/26/2020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E0FAEF-EBF2-49E2-83F4-F707CB3F5384}" type="slidenum">
              <a:rPr lang="en-US" smtClean="0"/>
              <a:t>‹#›</a:t>
            </a:fld>
            <a:endParaRPr lang="en-US"/>
          </a:p>
        </p:txBody>
      </p:sp>
    </p:spTree>
    <p:extLst>
      <p:ext uri="{BB962C8B-B14F-4D97-AF65-F5344CB8AC3E}">
        <p14:creationId xmlns:p14="http://schemas.microsoft.com/office/powerpoint/2010/main" val="1291378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BB3F08-9215-43EE-919B-B261FA8A29C7}" type="datetimeFigureOut">
              <a:rPr lang="en-US" smtClean="0"/>
              <a:t>2/26/2020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E0FAEF-EBF2-49E2-83F4-F707CB3F5384}" type="slidenum">
              <a:rPr lang="en-US" smtClean="0"/>
              <a:t>‹#›</a:t>
            </a:fld>
            <a:endParaRPr lang="en-US"/>
          </a:p>
        </p:txBody>
      </p:sp>
    </p:spTree>
    <p:extLst>
      <p:ext uri="{BB962C8B-B14F-4D97-AF65-F5344CB8AC3E}">
        <p14:creationId xmlns:p14="http://schemas.microsoft.com/office/powerpoint/2010/main" val="2778133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B3F08-9215-43EE-919B-B261FA8A29C7}" type="datetimeFigureOut">
              <a:rPr lang="en-US" smtClean="0"/>
              <a:t>2/26/2020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E0FAEF-EBF2-49E2-83F4-F707CB3F5384}" type="slidenum">
              <a:rPr lang="en-US" smtClean="0"/>
              <a:t>‹#›</a:t>
            </a:fld>
            <a:endParaRPr lang="en-US"/>
          </a:p>
        </p:txBody>
      </p:sp>
    </p:spTree>
    <p:extLst>
      <p:ext uri="{BB962C8B-B14F-4D97-AF65-F5344CB8AC3E}">
        <p14:creationId xmlns:p14="http://schemas.microsoft.com/office/powerpoint/2010/main" val="1756260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BB3F08-9215-43EE-919B-B261FA8A29C7}" type="datetimeFigureOut">
              <a:rPr lang="en-US" smtClean="0"/>
              <a:t>2/26/2020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E0FAEF-EBF2-49E2-83F4-F707CB3F5384}" type="slidenum">
              <a:rPr lang="en-US" smtClean="0"/>
              <a:t>‹#›</a:t>
            </a:fld>
            <a:endParaRPr lang="en-US"/>
          </a:p>
        </p:txBody>
      </p:sp>
    </p:spTree>
    <p:extLst>
      <p:ext uri="{BB962C8B-B14F-4D97-AF65-F5344CB8AC3E}">
        <p14:creationId xmlns:p14="http://schemas.microsoft.com/office/powerpoint/2010/main" val="2840529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BB3F08-9215-43EE-919B-B261FA8A29C7}" type="datetimeFigureOut">
              <a:rPr lang="en-US" smtClean="0"/>
              <a:t>2/26/2020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E0FAEF-EBF2-49E2-83F4-F707CB3F5384}" type="slidenum">
              <a:rPr lang="en-US" smtClean="0"/>
              <a:t>‹#›</a:t>
            </a:fld>
            <a:endParaRPr lang="en-US"/>
          </a:p>
        </p:txBody>
      </p:sp>
    </p:spTree>
    <p:extLst>
      <p:ext uri="{BB962C8B-B14F-4D97-AF65-F5344CB8AC3E}">
        <p14:creationId xmlns:p14="http://schemas.microsoft.com/office/powerpoint/2010/main" val="3882955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5BB3F08-9215-43EE-919B-B261FA8A29C7}" type="datetimeFigureOut">
              <a:rPr lang="en-US" smtClean="0"/>
              <a:t>2/26/2020</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EE0FAEF-EBF2-49E2-83F4-F707CB3F5384}" type="slidenum">
              <a:rPr lang="en-US" smtClean="0"/>
              <a:t>‹#›</a:t>
            </a:fld>
            <a:endParaRPr lang="en-US"/>
          </a:p>
        </p:txBody>
      </p:sp>
    </p:spTree>
    <p:extLst>
      <p:ext uri="{BB962C8B-B14F-4D97-AF65-F5344CB8AC3E}">
        <p14:creationId xmlns:p14="http://schemas.microsoft.com/office/powerpoint/2010/main" val="197170520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skatterbrainz.wordpress.com/tag/history/"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hyperlink" Target="https://youtu.be/ZSBlN6zNicE" TargetMode="External"/><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jpg"/><Relationship Id="rId9" Type="http://schemas.openxmlformats.org/officeDocument/2006/relationships/image" Target="../media/image45.jpg"/></Relationships>
</file>

<file path=ppt/slides/_rels/slide1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hyperlink" Target="https://www.youtube.com/watch?v=p9WyDr32NCQ" TargetMode="External"/><Relationship Id="rId7" Type="http://schemas.openxmlformats.org/officeDocument/2006/relationships/hyperlink" Target="https://www.youtube.com/watch?v=0B0qrOOB6Hc" TargetMode="External"/><Relationship Id="rId12" Type="http://schemas.openxmlformats.org/officeDocument/2006/relationships/image" Target="../media/image53.png"/><Relationship Id="rId2" Type="http://schemas.openxmlformats.org/officeDocument/2006/relationships/hyperlink" Target="https://www.youtube.com/watch?v=mV48f5D6kBY" TargetMode="External"/><Relationship Id="rId1" Type="http://schemas.openxmlformats.org/officeDocument/2006/relationships/slideLayout" Target="../slideLayouts/slideLayout2.xml"/><Relationship Id="rId6" Type="http://schemas.openxmlformats.org/officeDocument/2006/relationships/hyperlink" Target="https://www.youtube.com/watch?v=eK5Rg_UWFs4" TargetMode="External"/><Relationship Id="rId11" Type="http://schemas.openxmlformats.org/officeDocument/2006/relationships/image" Target="../media/image52.png"/><Relationship Id="rId5" Type="http://schemas.openxmlformats.org/officeDocument/2006/relationships/hyperlink" Target="https://www.youtube.com/watch?v=Di6fu7F2BxQ" TargetMode="External"/><Relationship Id="rId10" Type="http://schemas.openxmlformats.org/officeDocument/2006/relationships/image" Target="../media/image51.png"/><Relationship Id="rId4" Type="http://schemas.openxmlformats.org/officeDocument/2006/relationships/hyperlink" Target="https://www.youtube.com/watch?v=DhosUKaFtUI" TargetMode="External"/><Relationship Id="rId9" Type="http://schemas.openxmlformats.org/officeDocument/2006/relationships/image" Target="../media/image50.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2.bmp"/><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jpg"/><Relationship Id="rId4" Type="http://schemas.openxmlformats.org/officeDocument/2006/relationships/image" Target="../media/image73.bmp"/></Relationships>
</file>

<file path=ppt/slides/_rels/slide25.xml.rels><?xml version="1.0" encoding="UTF-8" standalone="yes"?>
<Relationships xmlns="http://schemas.openxmlformats.org/package/2006/relationships"><Relationship Id="rId3" Type="http://schemas.openxmlformats.org/officeDocument/2006/relationships/image" Target="../media/image78.tif"/><Relationship Id="rId2" Type="http://schemas.openxmlformats.org/officeDocument/2006/relationships/image" Target="../media/image77.tif"/><Relationship Id="rId1" Type="http://schemas.openxmlformats.org/officeDocument/2006/relationships/slideLayout" Target="../slideLayouts/slideLayout4.xml"/><Relationship Id="rId5" Type="http://schemas.openxmlformats.org/officeDocument/2006/relationships/image" Target="../media/image80.tif"/><Relationship Id="rId4" Type="http://schemas.openxmlformats.org/officeDocument/2006/relationships/image" Target="../media/image79.tif"/></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hyperlink" Target="https://www.youtube.com/watch?v=a2pJfuDeZdo" TargetMode="External"/><Relationship Id="rId7" Type="http://schemas.openxmlformats.org/officeDocument/2006/relationships/image" Target="../media/image87.PNG"/><Relationship Id="rId2" Type="http://schemas.openxmlformats.org/officeDocument/2006/relationships/hyperlink" Target="https://www.youtube.com/watch?v=ckkOt8JVFFk" TargetMode="Externa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hyperlink" Target="https://www.youtube.com/watch?v=OgP4oPVPjCg" TargetMode="External"/><Relationship Id="rId10" Type="http://schemas.openxmlformats.org/officeDocument/2006/relationships/image" Target="../media/image90.PNG"/><Relationship Id="rId4" Type="http://schemas.openxmlformats.org/officeDocument/2006/relationships/hyperlink" Target="https://www.youtube.com/watch?v=Iiu3UyxLEHk" TargetMode="External"/><Relationship Id="rId9" Type="http://schemas.openxmlformats.org/officeDocument/2006/relationships/image" Target="../media/image89.PNG"/></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2.png"/><Relationship Id="rId7" Type="http://schemas.openxmlformats.org/officeDocument/2006/relationships/hyperlink" Target="https://www.youtube.com/watch?time_continue=11&amp;v=MhCY8J3134s&amp;feature=emb_logo" TargetMode="External"/><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hyperlink" Target="https://www.youtube.com/watch?time_continue=4&amp;v=hG7YRujgQeU&amp;feature=emb_logo" TargetMode="External"/><Relationship Id="rId11" Type="http://schemas.openxmlformats.org/officeDocument/2006/relationships/image" Target="../media/image96.jpg"/><Relationship Id="rId5" Type="http://schemas.openxmlformats.org/officeDocument/2006/relationships/hyperlink" Target="https://www.youtube.com/watch?v=mzCzYoNy9gQ" TargetMode="External"/><Relationship Id="rId10" Type="http://schemas.openxmlformats.org/officeDocument/2006/relationships/image" Target="../media/image95.jpg"/><Relationship Id="rId4" Type="http://schemas.openxmlformats.org/officeDocument/2006/relationships/hyperlink" Target="https://www.youtube.com/watch?v=xJVdkGyRmEo" TargetMode="External"/><Relationship Id="rId9"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jpg"/><Relationship Id="rId4" Type="http://schemas.openxmlformats.org/officeDocument/2006/relationships/image" Target="../media/image99.jpg"/></Relationships>
</file>

<file path=ppt/slides/_rels/slide3.xml.rels><?xml version="1.0" encoding="UTF-8" standalone="yes"?>
<Relationships xmlns="http://schemas.openxmlformats.org/package/2006/relationships"><Relationship Id="rId3" Type="http://schemas.openxmlformats.org/officeDocument/2006/relationships/hyperlink" Target="https://medium.com/technical-illustration/evolution-of-cad-from-light-pens-to-synchronous-technology-549cc8eef5d0" TargetMode="External"/><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sciencedirect.com/science/article/pii/B9780408053006500275"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hyperlink" Target="https://vimeo.com/16292363" TargetMode="External"/><Relationship Id="rId7" Type="http://schemas.openxmlformats.org/officeDocument/2006/relationships/image" Target="../media/image34.jpg"/><Relationship Id="rId2" Type="http://schemas.openxmlformats.org/officeDocument/2006/relationships/hyperlink" Target="https://video.wttw.com/video/chicago-tonight-may-23-2013-web-extra-making-death-star/" TargetMode="External"/><Relationship Id="rId1" Type="http://schemas.openxmlformats.org/officeDocument/2006/relationships/slideLayout" Target="../slideLayouts/slideLayout4.xml"/><Relationship Id="rId6" Type="http://schemas.openxmlformats.org/officeDocument/2006/relationships/image" Target="../media/image33.jpg"/><Relationship Id="rId11" Type="http://schemas.openxmlformats.org/officeDocument/2006/relationships/image" Target="../media/image37.jpg"/><Relationship Id="rId5" Type="http://schemas.openxmlformats.org/officeDocument/2006/relationships/image" Target="../media/image32.jpg"/><Relationship Id="rId10" Type="http://schemas.openxmlformats.org/officeDocument/2006/relationships/image" Target="../media/image36.png"/><Relationship Id="rId4" Type="http://schemas.openxmlformats.org/officeDocument/2006/relationships/image" Target="../media/image31.jpg"/><Relationship Id="rId9" Type="http://schemas.openxmlformats.org/officeDocument/2006/relationships/hyperlink" Target="https://www.youtube.com/watch?v=x5zUKauX7Q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ghsport.com/csi/" TargetMode="External"/><Relationship Id="rId2" Type="http://schemas.openxmlformats.org/officeDocument/2006/relationships/hyperlink" Target="https://stability-shcp.com/2018/06/shcp-early-history"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3C149-F07F-402D-B744-2D8CB79EF398}"/>
              </a:ext>
            </a:extLst>
          </p:cNvPr>
          <p:cNvSpPr>
            <a:spLocks noGrp="1"/>
          </p:cNvSpPr>
          <p:nvPr>
            <p:ph type="ctrTitle"/>
          </p:nvPr>
        </p:nvSpPr>
        <p:spPr/>
        <p:txBody>
          <a:bodyPr>
            <a:normAutofit/>
          </a:bodyPr>
          <a:lstStyle/>
          <a:p>
            <a:r>
              <a:rPr lang="en-US" dirty="0">
                <a:solidFill>
                  <a:schemeClr val="accent5">
                    <a:lumMod val="50000"/>
                  </a:schemeClr>
                </a:solidFill>
                <a:latin typeface="Bauhaus 93" panose="04030905020B02020C02" pitchFamily="82" charset="0"/>
              </a:rPr>
              <a:t>Using CAD (Computer Aided Design) for modeling ships </a:t>
            </a:r>
          </a:p>
        </p:txBody>
      </p:sp>
      <p:sp>
        <p:nvSpPr>
          <p:cNvPr id="3" name="Subtitle 2">
            <a:extLst>
              <a:ext uri="{FF2B5EF4-FFF2-40B4-BE49-F238E27FC236}">
                <a16:creationId xmlns:a16="http://schemas.microsoft.com/office/drawing/2014/main" id="{BE015C13-F5F6-4880-9842-91423887053C}"/>
              </a:ext>
            </a:extLst>
          </p:cNvPr>
          <p:cNvSpPr>
            <a:spLocks noGrp="1"/>
          </p:cNvSpPr>
          <p:nvPr>
            <p:ph type="subTitle" idx="1"/>
          </p:nvPr>
        </p:nvSpPr>
        <p:spPr>
          <a:xfrm>
            <a:off x="2276272" y="4136428"/>
            <a:ext cx="8391728" cy="1655762"/>
          </a:xfrm>
        </p:spPr>
        <p:txBody>
          <a:bodyPr>
            <a:normAutofit/>
          </a:bodyPr>
          <a:lstStyle/>
          <a:p>
            <a:r>
              <a:rPr lang="en-US" sz="2400" b="1" i="1" dirty="0"/>
              <a:t>Alan Stover</a:t>
            </a:r>
          </a:p>
          <a:p>
            <a:r>
              <a:rPr lang="en-US" sz="2400" b="1" i="1" dirty="0"/>
              <a:t>Washington Model Ship Society</a:t>
            </a:r>
          </a:p>
          <a:p>
            <a:r>
              <a:rPr lang="en-US" sz="2400" b="1" i="1" dirty="0"/>
              <a:t>April 2020</a:t>
            </a:r>
          </a:p>
        </p:txBody>
      </p:sp>
    </p:spTree>
    <p:extLst>
      <p:ext uri="{BB962C8B-B14F-4D97-AF65-F5344CB8AC3E}">
        <p14:creationId xmlns:p14="http://schemas.microsoft.com/office/powerpoint/2010/main" val="2886402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9226B-961F-4BBF-B5D8-66440A4EBBC8}"/>
              </a:ext>
            </a:extLst>
          </p:cNvPr>
          <p:cNvSpPr>
            <a:spLocks noGrp="1"/>
          </p:cNvSpPr>
          <p:nvPr>
            <p:ph type="title"/>
          </p:nvPr>
        </p:nvSpPr>
        <p:spPr>
          <a:xfrm>
            <a:off x="454567" y="393793"/>
            <a:ext cx="6611251" cy="889558"/>
          </a:xfrm>
          <a:solidFill>
            <a:schemeClr val="bg2">
              <a:lumMod val="20000"/>
              <a:lumOff val="80000"/>
            </a:schemeClr>
          </a:solidFill>
        </p:spPr>
        <p:txBody>
          <a:bodyPr/>
          <a:lstStyle/>
          <a:p>
            <a:r>
              <a:rPr lang="en-US" dirty="0">
                <a:solidFill>
                  <a:schemeClr val="bg1"/>
                </a:solidFill>
                <a:latin typeface="Bauhaus 93" panose="04030905020B02020C02" pitchFamily="82" charset="0"/>
              </a:rPr>
              <a:t>CAD in naval architecture</a:t>
            </a:r>
          </a:p>
        </p:txBody>
      </p:sp>
      <p:sp>
        <p:nvSpPr>
          <p:cNvPr id="3" name="Content Placeholder 2">
            <a:extLst>
              <a:ext uri="{FF2B5EF4-FFF2-40B4-BE49-F238E27FC236}">
                <a16:creationId xmlns:a16="http://schemas.microsoft.com/office/drawing/2014/main" id="{500D212F-5432-4D8D-91D3-60CE7DD1FC60}"/>
              </a:ext>
            </a:extLst>
          </p:cNvPr>
          <p:cNvSpPr>
            <a:spLocks noGrp="1"/>
          </p:cNvSpPr>
          <p:nvPr>
            <p:ph idx="1"/>
          </p:nvPr>
        </p:nvSpPr>
        <p:spPr>
          <a:xfrm>
            <a:off x="836602" y="1413737"/>
            <a:ext cx="4811844" cy="5177696"/>
          </a:xfrm>
        </p:spPr>
        <p:txBody>
          <a:bodyPr>
            <a:noAutofit/>
          </a:bodyPr>
          <a:lstStyle/>
          <a:p>
            <a:pPr marL="0" indent="0">
              <a:lnSpc>
                <a:spcPct val="100000"/>
              </a:lnSpc>
              <a:buNone/>
            </a:pPr>
            <a:r>
              <a:rPr lang="en-US" sz="2000" i="1" dirty="0"/>
              <a:t>“So, in the 1980’s I was working as a “senior engineering technician”, which was US Navy speak for “senior draftsman” or “senior drafter”.  </a:t>
            </a:r>
          </a:p>
          <a:p>
            <a:pPr marL="0" indent="0">
              <a:lnSpc>
                <a:spcPct val="100000"/>
              </a:lnSpc>
              <a:buNone/>
            </a:pPr>
            <a:r>
              <a:rPr lang="en-US" sz="2000" i="1" dirty="0"/>
              <a:t>We worked with various UNIX based workstations and mainframe systems to develop 3D models of US naval warship things.  Some of the names back then were CADAM, Pro/Engineer, Intergraph, and CADDS 4 or CADDS 5.</a:t>
            </a:r>
          </a:p>
          <a:p>
            <a:pPr marL="0" indent="0">
              <a:lnSpc>
                <a:spcPct val="100000"/>
              </a:lnSpc>
              <a:buNone/>
            </a:pPr>
            <a:r>
              <a:rPr lang="en-US" sz="2000" i="1" dirty="0"/>
              <a:t>Interesting to note that, while AutoCAD existed in the late 1980’s, the US Navy strictly forbid the use of any “PC-based CAD tools” as they were deemed unreliable, inaccurate, “toys” as one admiral stated. </a:t>
            </a:r>
            <a:r>
              <a:rPr lang="en-US" sz="2000" dirty="0"/>
              <a:t> </a:t>
            </a:r>
          </a:p>
          <a:p>
            <a:pPr marL="0" indent="0">
              <a:lnSpc>
                <a:spcPct val="100000"/>
              </a:lnSpc>
              <a:buNone/>
            </a:pPr>
            <a:endParaRPr lang="en-US" sz="2000" dirty="0"/>
          </a:p>
        </p:txBody>
      </p:sp>
      <p:sp>
        <p:nvSpPr>
          <p:cNvPr id="8" name="Content Placeholder 2">
            <a:extLst>
              <a:ext uri="{FF2B5EF4-FFF2-40B4-BE49-F238E27FC236}">
                <a16:creationId xmlns:a16="http://schemas.microsoft.com/office/drawing/2014/main" id="{DFE4BB83-FB68-4405-8995-3337AF0609D6}"/>
              </a:ext>
            </a:extLst>
          </p:cNvPr>
          <p:cNvSpPr txBox="1">
            <a:spLocks/>
          </p:cNvSpPr>
          <p:nvPr/>
        </p:nvSpPr>
        <p:spPr>
          <a:xfrm>
            <a:off x="5738002" y="1592559"/>
            <a:ext cx="5038164" cy="435133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spcBef>
                <a:spcPts val="0"/>
              </a:spcBef>
            </a:pPr>
            <a:endParaRPr lang="en-US" sz="2000" dirty="0"/>
          </a:p>
        </p:txBody>
      </p:sp>
      <p:sp>
        <p:nvSpPr>
          <p:cNvPr id="5" name="Rectangle 4">
            <a:extLst>
              <a:ext uri="{FF2B5EF4-FFF2-40B4-BE49-F238E27FC236}">
                <a16:creationId xmlns:a16="http://schemas.microsoft.com/office/drawing/2014/main" id="{9F0405E4-2C26-4A95-BDA7-A477E8FD3D80}"/>
              </a:ext>
            </a:extLst>
          </p:cNvPr>
          <p:cNvSpPr/>
          <p:nvPr/>
        </p:nvSpPr>
        <p:spPr>
          <a:xfrm>
            <a:off x="5994400" y="3217164"/>
            <a:ext cx="5283200" cy="3631763"/>
          </a:xfrm>
          <a:prstGeom prst="rect">
            <a:avLst/>
          </a:prstGeom>
        </p:spPr>
        <p:txBody>
          <a:bodyPr wrap="square">
            <a:spAutoFit/>
          </a:bodyPr>
          <a:lstStyle/>
          <a:p>
            <a:pPr>
              <a:spcBef>
                <a:spcPts val="600"/>
              </a:spcBef>
            </a:pPr>
            <a:r>
              <a:rPr lang="en-US" sz="2000" i="1" dirty="0"/>
              <a:t>Over time, they gradually allowed the use of AutoCAD and later, </a:t>
            </a:r>
            <a:r>
              <a:rPr lang="en-US" sz="2000" i="1" dirty="0" err="1"/>
              <a:t>Microstation</a:t>
            </a:r>
            <a:r>
              <a:rPr lang="en-US" sz="2000" i="1" dirty="0"/>
              <a:t>, </a:t>
            </a:r>
            <a:r>
              <a:rPr lang="en-US" sz="2000" i="1" dirty="0" err="1"/>
              <a:t>DesignCAD</a:t>
            </a:r>
            <a:r>
              <a:rPr lang="en-US" sz="2000" i="1" dirty="0"/>
              <a:t>, </a:t>
            </a:r>
            <a:r>
              <a:rPr lang="en-US" sz="2000" i="1" dirty="0" err="1"/>
              <a:t>Drafix</a:t>
            </a:r>
            <a:r>
              <a:rPr lang="en-US" sz="2000" i="1" dirty="0"/>
              <a:t>, and a few others, but only for “textual document data” such as title-sheets (contains only tables, notes, and mostly text), while the actual design data was still allowed only for UNIX-based products.  </a:t>
            </a:r>
          </a:p>
          <a:p>
            <a:pPr>
              <a:spcBef>
                <a:spcPts val="600"/>
              </a:spcBef>
            </a:pPr>
            <a:r>
              <a:rPr lang="en-US" sz="2000" i="1" dirty="0"/>
              <a:t>Sometime in the early 1990’s, the Navy finally gave in and allowed PC-based CAD products for all design work.”</a:t>
            </a:r>
          </a:p>
          <a:p>
            <a:pPr>
              <a:spcBef>
                <a:spcPts val="600"/>
              </a:spcBef>
            </a:pPr>
            <a:r>
              <a:rPr lang="en-US" sz="2000" dirty="0">
                <a:hlinkClick r:id="rId2"/>
              </a:rPr>
              <a:t>https://skatterbrainz.wordpress.com/tag/history/</a:t>
            </a:r>
            <a:r>
              <a:rPr lang="en-US" sz="2000" dirty="0"/>
              <a:t> </a:t>
            </a:r>
          </a:p>
        </p:txBody>
      </p:sp>
      <p:pic>
        <p:nvPicPr>
          <p:cNvPr id="7" name="Picture 6" descr="A picture containing indoor, man, sitting, cat&#10;&#10;Description automatically generated">
            <a:extLst>
              <a:ext uri="{FF2B5EF4-FFF2-40B4-BE49-F238E27FC236}">
                <a16:creationId xmlns:a16="http://schemas.microsoft.com/office/drawing/2014/main" id="{1D24AF44-52FF-4711-B8E7-CC31CE6CB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2835" y="138008"/>
            <a:ext cx="4514597" cy="3123471"/>
          </a:xfrm>
          <a:prstGeom prst="rect">
            <a:avLst/>
          </a:prstGeom>
        </p:spPr>
      </p:pic>
    </p:spTree>
    <p:extLst>
      <p:ext uri="{BB962C8B-B14F-4D97-AF65-F5344CB8AC3E}">
        <p14:creationId xmlns:p14="http://schemas.microsoft.com/office/powerpoint/2010/main" val="129808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9226B-961F-4BBF-B5D8-66440A4EBBC8}"/>
              </a:ext>
            </a:extLst>
          </p:cNvPr>
          <p:cNvSpPr>
            <a:spLocks noGrp="1"/>
          </p:cNvSpPr>
          <p:nvPr>
            <p:ph type="title"/>
          </p:nvPr>
        </p:nvSpPr>
        <p:spPr>
          <a:xfrm>
            <a:off x="401171" y="337061"/>
            <a:ext cx="7035053" cy="889558"/>
          </a:xfrm>
          <a:solidFill>
            <a:schemeClr val="bg2">
              <a:lumMod val="20000"/>
              <a:lumOff val="80000"/>
            </a:schemeClr>
          </a:solidFill>
        </p:spPr>
        <p:txBody>
          <a:bodyPr/>
          <a:lstStyle/>
          <a:p>
            <a:r>
              <a:rPr lang="en-US" dirty="0">
                <a:solidFill>
                  <a:schemeClr val="bg1"/>
                </a:solidFill>
                <a:latin typeface="Bauhaus 93" panose="04030905020B02020C02" pitchFamily="82" charset="0"/>
              </a:rPr>
              <a:t>CAD in naval architecture</a:t>
            </a:r>
          </a:p>
        </p:txBody>
      </p:sp>
      <p:sp>
        <p:nvSpPr>
          <p:cNvPr id="3" name="Content Placeholder 2">
            <a:extLst>
              <a:ext uri="{FF2B5EF4-FFF2-40B4-BE49-F238E27FC236}">
                <a16:creationId xmlns:a16="http://schemas.microsoft.com/office/drawing/2014/main" id="{500D212F-5432-4D8D-91D3-60CE7DD1FC60}"/>
              </a:ext>
            </a:extLst>
          </p:cNvPr>
          <p:cNvSpPr>
            <a:spLocks noGrp="1"/>
          </p:cNvSpPr>
          <p:nvPr>
            <p:ph idx="1"/>
          </p:nvPr>
        </p:nvSpPr>
        <p:spPr>
          <a:xfrm>
            <a:off x="5899301" y="1892908"/>
            <a:ext cx="5038164" cy="4628031"/>
          </a:xfrm>
        </p:spPr>
        <p:txBody>
          <a:bodyPr>
            <a:normAutofit fontScale="92500" lnSpcReduction="10000"/>
          </a:bodyPr>
          <a:lstStyle/>
          <a:p>
            <a:pPr marL="0" indent="0">
              <a:buNone/>
            </a:pPr>
            <a:r>
              <a:rPr lang="en-US" sz="1900" b="1" dirty="0">
                <a:solidFill>
                  <a:srgbClr val="FFFF00"/>
                </a:solidFill>
              </a:rPr>
              <a:t>CAD Designer II:</a:t>
            </a:r>
          </a:p>
          <a:p>
            <a:r>
              <a:rPr lang="en-US" sz="1900" dirty="0"/>
              <a:t>5(+) Years of experience developing 3-D Designs and 2-D Drawings to Recreational and/or Commercial Standards.</a:t>
            </a:r>
          </a:p>
          <a:p>
            <a:r>
              <a:rPr lang="en-US" sz="1900" dirty="0"/>
              <a:t>Demonstrated working knowledge of 2-D Computer Aided Design (CAD) Software such as AutoCAD for drafting and </a:t>
            </a:r>
            <a:r>
              <a:rPr lang="en-US" sz="1900" dirty="0" err="1"/>
              <a:t>ShipConstructor</a:t>
            </a:r>
            <a:r>
              <a:rPr lang="en-US" sz="1900" dirty="0"/>
              <a:t> for development of detailed structural production models</a:t>
            </a:r>
          </a:p>
          <a:p>
            <a:r>
              <a:rPr lang="en-US" sz="1900" dirty="0"/>
              <a:t>Demonstrated working knowledge of 3-D geometry, surface and solid modelling Computer Aided Design (CAD) Software such as Rhino, Orca, Inventor, and </a:t>
            </a:r>
            <a:r>
              <a:rPr lang="en-US" sz="1900" dirty="0" err="1"/>
              <a:t>Solidworks</a:t>
            </a:r>
            <a:endParaRPr lang="en-US" sz="1900" dirty="0"/>
          </a:p>
          <a:p>
            <a:endParaRPr lang="en-US" dirty="0"/>
          </a:p>
        </p:txBody>
      </p:sp>
      <p:sp>
        <p:nvSpPr>
          <p:cNvPr id="10" name="Content Placeholder 2">
            <a:extLst>
              <a:ext uri="{FF2B5EF4-FFF2-40B4-BE49-F238E27FC236}">
                <a16:creationId xmlns:a16="http://schemas.microsoft.com/office/drawing/2014/main" id="{AD036179-29A2-43AD-95FE-186D60EF884A}"/>
              </a:ext>
            </a:extLst>
          </p:cNvPr>
          <p:cNvSpPr txBox="1">
            <a:spLocks/>
          </p:cNvSpPr>
          <p:nvPr/>
        </p:nvSpPr>
        <p:spPr>
          <a:xfrm>
            <a:off x="594730" y="1405674"/>
            <a:ext cx="5038164"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dirty="0">
                <a:solidFill>
                  <a:srgbClr val="FFC000"/>
                </a:solidFill>
              </a:rPr>
              <a:t>Gibbs &amp; Cox position qualifications:</a:t>
            </a:r>
          </a:p>
          <a:p>
            <a:pPr marL="0" indent="0">
              <a:buNone/>
            </a:pPr>
            <a:r>
              <a:rPr lang="en-US" sz="1900" b="1" dirty="0">
                <a:solidFill>
                  <a:srgbClr val="FFFF00"/>
                </a:solidFill>
              </a:rPr>
              <a:t>Naval Architect:</a:t>
            </a:r>
          </a:p>
          <a:p>
            <a:r>
              <a:rPr lang="en-US" sz="2000" dirty="0"/>
              <a:t>Experience in development of ship general arrangements, space arrangements and outfitting, using 2D or 3D AutoCAD or other CAD software.</a:t>
            </a:r>
          </a:p>
          <a:p>
            <a:r>
              <a:rPr lang="en-US" sz="2000" dirty="0"/>
              <a:t>Proficiency in using industry-standard naval architecture software tools such as: GHS (General Hydrostatics), SHCP (US Navy’s ship’s hull characteristics program), AutoCAD, MS-Office.</a:t>
            </a:r>
            <a:endParaRPr lang="en-US" dirty="0"/>
          </a:p>
        </p:txBody>
      </p:sp>
    </p:spTree>
    <p:extLst>
      <p:ext uri="{BB962C8B-B14F-4D97-AF65-F5344CB8AC3E}">
        <p14:creationId xmlns:p14="http://schemas.microsoft.com/office/powerpoint/2010/main" val="357272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lack, sitting, photo, boat&#10;&#10;Description automatically generated">
            <a:extLst>
              <a:ext uri="{FF2B5EF4-FFF2-40B4-BE49-F238E27FC236}">
                <a16:creationId xmlns:a16="http://schemas.microsoft.com/office/drawing/2014/main" id="{200F3160-73BD-4DD8-A54C-765E40022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4223" y="55937"/>
            <a:ext cx="4284345" cy="3455814"/>
          </a:xfrm>
          <a:prstGeom prst="rect">
            <a:avLst/>
          </a:prstGeom>
        </p:spPr>
      </p:pic>
      <p:sp>
        <p:nvSpPr>
          <p:cNvPr id="3" name="Content Placeholder 2">
            <a:extLst>
              <a:ext uri="{FF2B5EF4-FFF2-40B4-BE49-F238E27FC236}">
                <a16:creationId xmlns:a16="http://schemas.microsoft.com/office/drawing/2014/main" id="{500D212F-5432-4D8D-91D3-60CE7DD1FC60}"/>
              </a:ext>
            </a:extLst>
          </p:cNvPr>
          <p:cNvSpPr>
            <a:spLocks noGrp="1"/>
          </p:cNvSpPr>
          <p:nvPr>
            <p:ph idx="1"/>
          </p:nvPr>
        </p:nvSpPr>
        <p:spPr>
          <a:xfrm>
            <a:off x="179294" y="1405782"/>
            <a:ext cx="5151463" cy="4845140"/>
          </a:xfrm>
        </p:spPr>
        <p:txBody>
          <a:bodyPr>
            <a:normAutofit fontScale="85000" lnSpcReduction="10000"/>
          </a:bodyPr>
          <a:lstStyle/>
          <a:p>
            <a:r>
              <a:rPr lang="en-US" dirty="0" err="1"/>
              <a:t>ShipConstructor</a:t>
            </a:r>
            <a:r>
              <a:rPr lang="en-US" dirty="0"/>
              <a:t> extension for AutoCAD </a:t>
            </a:r>
            <a:r>
              <a:rPr lang="en-US" dirty="0">
                <a:hlinkClick r:id="rId3"/>
              </a:rPr>
              <a:t>https://youtu.be/ZSBlN6zNicE</a:t>
            </a:r>
            <a:r>
              <a:rPr lang="en-US" dirty="0"/>
              <a:t> </a:t>
            </a:r>
          </a:p>
          <a:p>
            <a:r>
              <a:rPr lang="en-US" dirty="0" err="1"/>
              <a:t>Qinetiq</a:t>
            </a:r>
            <a:r>
              <a:rPr lang="en-US" dirty="0"/>
              <a:t> </a:t>
            </a:r>
            <a:r>
              <a:rPr lang="en-US" dirty="0" err="1"/>
              <a:t>Paramarine</a:t>
            </a:r>
            <a:r>
              <a:rPr lang="en-US" dirty="0"/>
              <a:t> software – used by Newport News Shipbuilding</a:t>
            </a:r>
          </a:p>
          <a:p>
            <a:r>
              <a:rPr lang="en-US" dirty="0"/>
              <a:t>Bentley </a:t>
            </a:r>
            <a:r>
              <a:rPr lang="en-US" dirty="0" err="1"/>
              <a:t>Maxsurf</a:t>
            </a:r>
            <a:r>
              <a:rPr lang="en-US" dirty="0"/>
              <a:t> software – used by Bath Iron Works, Wartsila, Gibbs &amp; Cox</a:t>
            </a:r>
          </a:p>
          <a:p>
            <a:r>
              <a:rPr lang="en-US" dirty="0"/>
              <a:t>Orca3D plugins for Rhino 3D</a:t>
            </a:r>
          </a:p>
          <a:p>
            <a:r>
              <a:rPr lang="en-US" dirty="0" err="1"/>
              <a:t>DELFTship</a:t>
            </a:r>
            <a:r>
              <a:rPr lang="en-US" dirty="0"/>
              <a:t>– free version available</a:t>
            </a:r>
          </a:p>
          <a:p>
            <a:r>
              <a:rPr lang="en-US" dirty="0"/>
              <a:t>NAPA Naval Architecture Package – Finland</a:t>
            </a:r>
          </a:p>
          <a:p>
            <a:r>
              <a:rPr lang="en-US" dirty="0"/>
              <a:t>FORAN by SENER – Spanish int’l engineering firm – moving into VR</a:t>
            </a:r>
          </a:p>
        </p:txBody>
      </p:sp>
      <p:pic>
        <p:nvPicPr>
          <p:cNvPr id="5" name="Picture 4" descr="A screenshot of a computer&#10;&#10;Description automatically generated">
            <a:extLst>
              <a:ext uri="{FF2B5EF4-FFF2-40B4-BE49-F238E27FC236}">
                <a16:creationId xmlns:a16="http://schemas.microsoft.com/office/drawing/2014/main" id="{B41515CB-6A20-445F-BCAD-092CF5BD4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6476" y="214660"/>
            <a:ext cx="3525524" cy="2546212"/>
          </a:xfrm>
          <a:prstGeom prst="rect">
            <a:avLst/>
          </a:prstGeom>
        </p:spPr>
      </p:pic>
      <p:pic>
        <p:nvPicPr>
          <p:cNvPr id="12" name="Picture 11" descr="A close up of a map&#10;&#10;Description automatically generated">
            <a:extLst>
              <a:ext uri="{FF2B5EF4-FFF2-40B4-BE49-F238E27FC236}">
                <a16:creationId xmlns:a16="http://schemas.microsoft.com/office/drawing/2014/main" id="{896D5043-C50C-4C37-8107-FCBFF92220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1042" y="2889008"/>
            <a:ext cx="6674368" cy="3754332"/>
          </a:xfrm>
          <a:prstGeom prst="rect">
            <a:avLst/>
          </a:prstGeom>
        </p:spPr>
      </p:pic>
      <p:pic>
        <p:nvPicPr>
          <p:cNvPr id="7" name="Picture 6">
            <a:extLst>
              <a:ext uri="{FF2B5EF4-FFF2-40B4-BE49-F238E27FC236}">
                <a16:creationId xmlns:a16="http://schemas.microsoft.com/office/drawing/2014/main" id="{27716E13-09D8-4C63-90D6-6B59DCD70212}"/>
              </a:ext>
            </a:extLst>
          </p:cNvPr>
          <p:cNvPicPr>
            <a:picLocks noChangeAspect="1"/>
          </p:cNvPicPr>
          <p:nvPr/>
        </p:nvPicPr>
        <p:blipFill rotWithShape="1">
          <a:blip r:embed="rId6">
            <a:extLst>
              <a:ext uri="{28A0092B-C50C-407E-A947-70E740481C1C}">
                <a14:useLocalDpi xmlns:a14="http://schemas.microsoft.com/office/drawing/2010/main" val="0"/>
              </a:ext>
            </a:extLst>
          </a:blip>
          <a:srcRect t="2196" r="37243" b="-1"/>
          <a:stretch/>
        </p:blipFill>
        <p:spPr>
          <a:xfrm>
            <a:off x="5055964" y="3636948"/>
            <a:ext cx="3610561" cy="3165115"/>
          </a:xfrm>
          <a:prstGeom prst="rect">
            <a:avLst/>
          </a:prstGeom>
        </p:spPr>
      </p:pic>
      <p:pic>
        <p:nvPicPr>
          <p:cNvPr id="16" name="Picture 15" descr="A picture containing water, long, green, train&#10;&#10;Description automatically generated">
            <a:extLst>
              <a:ext uri="{FF2B5EF4-FFF2-40B4-BE49-F238E27FC236}">
                <a16:creationId xmlns:a16="http://schemas.microsoft.com/office/drawing/2014/main" id="{5802EDD9-E3E1-4F8E-9E2C-736C99650F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3337" y="1970644"/>
            <a:ext cx="5144218" cy="3620005"/>
          </a:xfrm>
          <a:prstGeom prst="rect">
            <a:avLst/>
          </a:prstGeom>
        </p:spPr>
      </p:pic>
      <p:sp>
        <p:nvSpPr>
          <p:cNvPr id="2" name="Title 1">
            <a:extLst>
              <a:ext uri="{FF2B5EF4-FFF2-40B4-BE49-F238E27FC236}">
                <a16:creationId xmlns:a16="http://schemas.microsoft.com/office/drawing/2014/main" id="{5099226B-961F-4BBF-B5D8-66440A4EBBC8}"/>
              </a:ext>
            </a:extLst>
          </p:cNvPr>
          <p:cNvSpPr>
            <a:spLocks noGrp="1"/>
          </p:cNvSpPr>
          <p:nvPr>
            <p:ph type="title"/>
          </p:nvPr>
        </p:nvSpPr>
        <p:spPr>
          <a:xfrm>
            <a:off x="347777" y="407371"/>
            <a:ext cx="4845560" cy="889558"/>
          </a:xfrm>
          <a:solidFill>
            <a:schemeClr val="bg2">
              <a:lumMod val="20000"/>
              <a:lumOff val="80000"/>
            </a:schemeClr>
          </a:solidFill>
        </p:spPr>
        <p:txBody>
          <a:bodyPr/>
          <a:lstStyle/>
          <a:p>
            <a:r>
              <a:rPr lang="en-US" dirty="0">
                <a:solidFill>
                  <a:schemeClr val="bg1"/>
                </a:solidFill>
                <a:latin typeface="Bauhaus 93" panose="04030905020B02020C02" pitchFamily="82" charset="0"/>
              </a:rPr>
              <a:t>CAD SHIP MODELING</a:t>
            </a:r>
          </a:p>
        </p:txBody>
      </p:sp>
      <p:pic>
        <p:nvPicPr>
          <p:cNvPr id="11" name="Picture 10" descr="A close up of a device&#10;&#10;Description automatically generated">
            <a:extLst>
              <a:ext uri="{FF2B5EF4-FFF2-40B4-BE49-F238E27FC236}">
                <a16:creationId xmlns:a16="http://schemas.microsoft.com/office/drawing/2014/main" id="{F0110E4B-C7D6-4FC8-A14E-0BF45AD88F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5559" y="2328529"/>
            <a:ext cx="7197662" cy="4498539"/>
          </a:xfrm>
          <a:prstGeom prst="rect">
            <a:avLst/>
          </a:prstGeom>
        </p:spPr>
      </p:pic>
      <p:pic>
        <p:nvPicPr>
          <p:cNvPr id="8" name="Picture 7" descr="A picture containing computer&#10;&#10;Description automatically generated">
            <a:extLst>
              <a:ext uri="{FF2B5EF4-FFF2-40B4-BE49-F238E27FC236}">
                <a16:creationId xmlns:a16="http://schemas.microsoft.com/office/drawing/2014/main" id="{A8AD6CB5-E5F6-4C6F-B1EA-A6EC614518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7753" y="79597"/>
            <a:ext cx="7057679" cy="3969944"/>
          </a:xfrm>
          <a:prstGeom prst="rect">
            <a:avLst/>
          </a:prstGeom>
        </p:spPr>
      </p:pic>
      <p:pic>
        <p:nvPicPr>
          <p:cNvPr id="9" name="Picture 8" descr="A picture containing toy&#10;&#10;Description automatically generated">
            <a:extLst>
              <a:ext uri="{FF2B5EF4-FFF2-40B4-BE49-F238E27FC236}">
                <a16:creationId xmlns:a16="http://schemas.microsoft.com/office/drawing/2014/main" id="{192F96E3-3314-41D6-8116-1C0A7C29D9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01748" y="3435712"/>
            <a:ext cx="4190252" cy="3422288"/>
          </a:xfrm>
          <a:prstGeom prst="rect">
            <a:avLst/>
          </a:prstGeom>
        </p:spPr>
      </p:pic>
    </p:spTree>
    <p:extLst>
      <p:ext uri="{BB962C8B-B14F-4D97-AF65-F5344CB8AC3E}">
        <p14:creationId xmlns:p14="http://schemas.microsoft.com/office/powerpoint/2010/main" val="132746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9226B-961F-4BBF-B5D8-66440A4EBBC8}"/>
              </a:ext>
            </a:extLst>
          </p:cNvPr>
          <p:cNvSpPr>
            <a:spLocks noGrp="1"/>
          </p:cNvSpPr>
          <p:nvPr>
            <p:ph type="title"/>
          </p:nvPr>
        </p:nvSpPr>
        <p:spPr>
          <a:xfrm>
            <a:off x="338049" y="378188"/>
            <a:ext cx="4156130" cy="889558"/>
          </a:xfrm>
          <a:solidFill>
            <a:schemeClr val="bg2">
              <a:lumMod val="20000"/>
              <a:lumOff val="80000"/>
            </a:schemeClr>
          </a:solidFill>
        </p:spPr>
        <p:txBody>
          <a:bodyPr>
            <a:normAutofit fontScale="90000"/>
          </a:bodyPr>
          <a:lstStyle/>
          <a:p>
            <a:r>
              <a:rPr lang="en-US" dirty="0">
                <a:solidFill>
                  <a:schemeClr val="bg1"/>
                </a:solidFill>
                <a:latin typeface="Bauhaus 93" panose="04030905020B02020C02" pitchFamily="82" charset="0"/>
              </a:rPr>
              <a:t>CAD IS THE starting point FOR:</a:t>
            </a:r>
          </a:p>
        </p:txBody>
      </p:sp>
      <p:sp>
        <p:nvSpPr>
          <p:cNvPr id="3" name="Content Placeholder 2">
            <a:extLst>
              <a:ext uri="{FF2B5EF4-FFF2-40B4-BE49-F238E27FC236}">
                <a16:creationId xmlns:a16="http://schemas.microsoft.com/office/drawing/2014/main" id="{500D212F-5432-4D8D-91D3-60CE7DD1FC60}"/>
              </a:ext>
            </a:extLst>
          </p:cNvPr>
          <p:cNvSpPr>
            <a:spLocks noGrp="1"/>
          </p:cNvSpPr>
          <p:nvPr>
            <p:ph idx="1"/>
          </p:nvPr>
        </p:nvSpPr>
        <p:spPr>
          <a:xfrm>
            <a:off x="835363" y="1431699"/>
            <a:ext cx="4039466" cy="4953993"/>
          </a:xfrm>
        </p:spPr>
        <p:txBody>
          <a:bodyPr>
            <a:normAutofit/>
          </a:bodyPr>
          <a:lstStyle/>
          <a:p>
            <a:r>
              <a:rPr lang="en-US" dirty="0"/>
              <a:t>CAM -- Computer Aided Manufacturing</a:t>
            </a:r>
          </a:p>
          <a:p>
            <a:r>
              <a:rPr lang="en-US" dirty="0"/>
              <a:t>CGI – computer generated imagery</a:t>
            </a:r>
          </a:p>
          <a:p>
            <a:r>
              <a:rPr lang="en-US" dirty="0"/>
              <a:t>Animation</a:t>
            </a:r>
          </a:p>
          <a:p>
            <a:r>
              <a:rPr lang="en-US" dirty="0"/>
              <a:t>Simulations</a:t>
            </a:r>
          </a:p>
          <a:p>
            <a:r>
              <a:rPr lang="en-US" dirty="0"/>
              <a:t>Interactive Computer Games</a:t>
            </a:r>
          </a:p>
          <a:p>
            <a:r>
              <a:rPr lang="en-US" dirty="0"/>
              <a:t>Rapid prototyping</a:t>
            </a:r>
          </a:p>
          <a:p>
            <a:r>
              <a:rPr lang="en-US" dirty="0"/>
              <a:t>3D printing</a:t>
            </a:r>
          </a:p>
        </p:txBody>
      </p:sp>
      <p:pic>
        <p:nvPicPr>
          <p:cNvPr id="5" name="Picture 4" descr="A desk with a computer&#10;&#10;Description automatically generated">
            <a:extLst>
              <a:ext uri="{FF2B5EF4-FFF2-40B4-BE49-F238E27FC236}">
                <a16:creationId xmlns:a16="http://schemas.microsoft.com/office/drawing/2014/main" id="{38DA3F7F-0B2D-49F0-99C1-11C9BB0321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5932" y="1"/>
            <a:ext cx="6948791" cy="3908695"/>
          </a:xfrm>
          <a:prstGeom prst="rect">
            <a:avLst/>
          </a:prstGeom>
        </p:spPr>
      </p:pic>
      <p:pic>
        <p:nvPicPr>
          <p:cNvPr id="8" name="Picture 7" descr="A close up of a machine&#10;&#10;Description automatically generated">
            <a:extLst>
              <a:ext uri="{FF2B5EF4-FFF2-40B4-BE49-F238E27FC236}">
                <a16:creationId xmlns:a16="http://schemas.microsoft.com/office/drawing/2014/main" id="{F2B54CF7-D7AD-484C-9B43-1BB7D170A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8187" y="3047999"/>
            <a:ext cx="6648450" cy="3810000"/>
          </a:xfrm>
          <a:prstGeom prst="rect">
            <a:avLst/>
          </a:prstGeom>
        </p:spPr>
      </p:pic>
    </p:spTree>
    <p:extLst>
      <p:ext uri="{BB962C8B-B14F-4D97-AF65-F5344CB8AC3E}">
        <p14:creationId xmlns:p14="http://schemas.microsoft.com/office/powerpoint/2010/main" val="57146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9226B-961F-4BBF-B5D8-66440A4EBBC8}"/>
              </a:ext>
            </a:extLst>
          </p:cNvPr>
          <p:cNvSpPr>
            <a:spLocks noGrp="1"/>
          </p:cNvSpPr>
          <p:nvPr>
            <p:ph type="title"/>
          </p:nvPr>
        </p:nvSpPr>
        <p:spPr>
          <a:xfrm>
            <a:off x="347776" y="407371"/>
            <a:ext cx="5053564" cy="889558"/>
          </a:xfrm>
          <a:solidFill>
            <a:schemeClr val="bg2">
              <a:lumMod val="20000"/>
              <a:lumOff val="80000"/>
            </a:schemeClr>
          </a:solidFill>
        </p:spPr>
        <p:txBody>
          <a:bodyPr>
            <a:normAutofit/>
          </a:bodyPr>
          <a:lstStyle/>
          <a:p>
            <a:r>
              <a:rPr lang="en-US" dirty="0">
                <a:solidFill>
                  <a:schemeClr val="bg1"/>
                </a:solidFill>
                <a:latin typeface="Bauhaus 93" panose="04030905020B02020C02" pitchFamily="82" charset="0"/>
              </a:rPr>
              <a:t>MAKING A propeller</a:t>
            </a:r>
          </a:p>
        </p:txBody>
      </p:sp>
      <p:sp>
        <p:nvSpPr>
          <p:cNvPr id="3" name="Content Placeholder 2">
            <a:extLst>
              <a:ext uri="{FF2B5EF4-FFF2-40B4-BE49-F238E27FC236}">
                <a16:creationId xmlns:a16="http://schemas.microsoft.com/office/drawing/2014/main" id="{500D212F-5432-4D8D-91D3-60CE7DD1FC60}"/>
              </a:ext>
            </a:extLst>
          </p:cNvPr>
          <p:cNvSpPr>
            <a:spLocks noGrp="1"/>
          </p:cNvSpPr>
          <p:nvPr>
            <p:ph idx="1"/>
          </p:nvPr>
        </p:nvSpPr>
        <p:spPr>
          <a:xfrm>
            <a:off x="85060" y="1711599"/>
            <a:ext cx="6730409" cy="4953993"/>
          </a:xfrm>
        </p:spPr>
        <p:txBody>
          <a:bodyPr>
            <a:normAutofit fontScale="92500" lnSpcReduction="10000"/>
          </a:bodyPr>
          <a:lstStyle/>
          <a:p>
            <a:r>
              <a:rPr lang="en-US" dirty="0"/>
              <a:t>Sketchup model of an SSUS propeller</a:t>
            </a:r>
          </a:p>
          <a:p>
            <a:r>
              <a:rPr lang="en-US" dirty="0"/>
              <a:t>Traditional propeller pattern making </a:t>
            </a:r>
            <a:r>
              <a:rPr lang="en-US" dirty="0">
                <a:hlinkClick r:id="rId2"/>
              </a:rPr>
              <a:t>https://www.youtube.com/watch?v=mV48f5D6kBY</a:t>
            </a:r>
            <a:r>
              <a:rPr lang="en-US" dirty="0"/>
              <a:t> </a:t>
            </a:r>
          </a:p>
          <a:p>
            <a:r>
              <a:rPr lang="en-US" dirty="0"/>
              <a:t>Traditional propeller casting </a:t>
            </a:r>
            <a:r>
              <a:rPr lang="en-US" dirty="0">
                <a:hlinkClick r:id="rId3"/>
              </a:rPr>
              <a:t>https://www.youtube.com/watch?v=p9WyDr32NCQ</a:t>
            </a:r>
            <a:r>
              <a:rPr lang="en-US" dirty="0"/>
              <a:t>  </a:t>
            </a:r>
            <a:r>
              <a:rPr lang="en-US" dirty="0">
                <a:hlinkClick r:id="rId4"/>
              </a:rPr>
              <a:t>https://www.youtube.com/watch?v=DhosUKaFtUI</a:t>
            </a:r>
            <a:r>
              <a:rPr lang="en-US" dirty="0"/>
              <a:t> </a:t>
            </a:r>
            <a:r>
              <a:rPr lang="en-US" dirty="0">
                <a:hlinkClick r:id="rId5"/>
              </a:rPr>
              <a:t>https://www.youtube.com/watch?v=Di6fu7F2BxQ</a:t>
            </a:r>
            <a:r>
              <a:rPr lang="en-US" dirty="0"/>
              <a:t> </a:t>
            </a:r>
          </a:p>
          <a:p>
            <a:r>
              <a:rPr lang="en-US" dirty="0"/>
              <a:t>Nov 2017: 1</a:t>
            </a:r>
            <a:r>
              <a:rPr lang="en-US" baseline="30000" dirty="0"/>
              <a:t>st</a:t>
            </a:r>
            <a:r>
              <a:rPr lang="en-US" dirty="0"/>
              <a:t> 3D printed ship’s propeller </a:t>
            </a:r>
            <a:r>
              <a:rPr lang="en-US" dirty="0">
                <a:hlinkClick r:id="rId6"/>
              </a:rPr>
              <a:t>https://www.youtube.com/watch?v=eK5Rg_UWFs4</a:t>
            </a:r>
            <a:endParaRPr lang="en-US" dirty="0"/>
          </a:p>
          <a:p>
            <a:r>
              <a:rPr lang="en-US" dirty="0"/>
              <a:t>Checking the accuracy of 3D printed propeller </a:t>
            </a:r>
            <a:r>
              <a:rPr lang="en-US" dirty="0">
                <a:hlinkClick r:id="rId7"/>
              </a:rPr>
              <a:t>https://www.youtube.com/watch?v=0B0qrOOB6Hc</a:t>
            </a:r>
            <a:r>
              <a:rPr lang="en-US" dirty="0"/>
              <a:t>  </a:t>
            </a:r>
          </a:p>
        </p:txBody>
      </p:sp>
      <p:pic>
        <p:nvPicPr>
          <p:cNvPr id="5" name="Picture 4">
            <a:extLst>
              <a:ext uri="{FF2B5EF4-FFF2-40B4-BE49-F238E27FC236}">
                <a16:creationId xmlns:a16="http://schemas.microsoft.com/office/drawing/2014/main" id="{3AE9364D-EF2C-4C6D-AE11-F664E827CB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7265" y="1"/>
            <a:ext cx="4394150" cy="3732018"/>
          </a:xfrm>
          <a:prstGeom prst="rect">
            <a:avLst/>
          </a:prstGeom>
        </p:spPr>
      </p:pic>
      <p:pic>
        <p:nvPicPr>
          <p:cNvPr id="10" name="Picture 9" descr="A close up of a logo&#10;&#10;Description automatically generated">
            <a:extLst>
              <a:ext uri="{FF2B5EF4-FFF2-40B4-BE49-F238E27FC236}">
                <a16:creationId xmlns:a16="http://schemas.microsoft.com/office/drawing/2014/main" id="{D0025D90-D611-4CC4-9238-292FEA95D3F6}"/>
              </a:ext>
            </a:extLst>
          </p:cNvPr>
          <p:cNvPicPr>
            <a:picLocks noChangeAspect="1"/>
          </p:cNvPicPr>
          <p:nvPr/>
        </p:nvPicPr>
        <p:blipFill rotWithShape="1">
          <a:blip r:embed="rId9">
            <a:extLst>
              <a:ext uri="{28A0092B-C50C-407E-A947-70E740481C1C}">
                <a14:useLocalDpi xmlns:a14="http://schemas.microsoft.com/office/drawing/2010/main" val="0"/>
              </a:ext>
            </a:extLst>
          </a:blip>
          <a:srcRect l="15888" r="15184"/>
          <a:stretch/>
        </p:blipFill>
        <p:spPr>
          <a:xfrm>
            <a:off x="6724645" y="359421"/>
            <a:ext cx="4502356" cy="4496706"/>
          </a:xfrm>
          <a:prstGeom prst="rect">
            <a:avLst/>
          </a:prstGeom>
        </p:spPr>
      </p:pic>
      <p:pic>
        <p:nvPicPr>
          <p:cNvPr id="16" name="Picture 15" descr="A picture containing building, train, bridge, large&#10;&#10;Description automatically generated">
            <a:extLst>
              <a:ext uri="{FF2B5EF4-FFF2-40B4-BE49-F238E27FC236}">
                <a16:creationId xmlns:a16="http://schemas.microsoft.com/office/drawing/2014/main" id="{32293DD3-9964-4AEE-BEA3-212D987BC4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41884" y="849306"/>
            <a:ext cx="5550116" cy="3121940"/>
          </a:xfrm>
          <a:prstGeom prst="rect">
            <a:avLst/>
          </a:prstGeom>
        </p:spPr>
      </p:pic>
      <p:pic>
        <p:nvPicPr>
          <p:cNvPr id="18" name="Picture 17" descr="A picture containing indoor, table, room, living&#10;&#10;Description automatically generated">
            <a:extLst>
              <a:ext uri="{FF2B5EF4-FFF2-40B4-BE49-F238E27FC236}">
                <a16:creationId xmlns:a16="http://schemas.microsoft.com/office/drawing/2014/main" id="{AB9A314F-911C-4393-986F-E26FDE26A2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47146" y="1693421"/>
            <a:ext cx="5644854" cy="3349782"/>
          </a:xfrm>
          <a:prstGeom prst="rect">
            <a:avLst/>
          </a:prstGeom>
        </p:spPr>
      </p:pic>
      <p:pic>
        <p:nvPicPr>
          <p:cNvPr id="6" name="Picture 5" descr="A person standing in a room&#10;&#10;Description automatically generated">
            <a:extLst>
              <a:ext uri="{FF2B5EF4-FFF2-40B4-BE49-F238E27FC236}">
                <a16:creationId xmlns:a16="http://schemas.microsoft.com/office/drawing/2014/main" id="{4BB6B2BE-1614-41F4-89F8-05F038BC5A2C}"/>
              </a:ext>
            </a:extLst>
          </p:cNvPr>
          <p:cNvPicPr>
            <a:picLocks noChangeAspect="1"/>
          </p:cNvPicPr>
          <p:nvPr/>
        </p:nvPicPr>
        <p:blipFill rotWithShape="1">
          <a:blip r:embed="rId12">
            <a:extLst>
              <a:ext uri="{28A0092B-C50C-407E-A947-70E740481C1C}">
                <a14:useLocalDpi xmlns:a14="http://schemas.microsoft.com/office/drawing/2010/main" val="0"/>
              </a:ext>
            </a:extLst>
          </a:blip>
          <a:srcRect l="24756" r="14893"/>
          <a:stretch/>
        </p:blipFill>
        <p:spPr>
          <a:xfrm>
            <a:off x="7019524" y="2052833"/>
            <a:ext cx="4915687" cy="4581611"/>
          </a:xfrm>
          <a:prstGeom prst="rect">
            <a:avLst/>
          </a:prstGeom>
        </p:spPr>
      </p:pic>
      <p:pic>
        <p:nvPicPr>
          <p:cNvPr id="14" name="Picture 13" descr="A picture containing computer&#10;&#10;Description automatically generated">
            <a:extLst>
              <a:ext uri="{FF2B5EF4-FFF2-40B4-BE49-F238E27FC236}">
                <a16:creationId xmlns:a16="http://schemas.microsoft.com/office/drawing/2014/main" id="{728BF18C-413C-4D2A-8EA0-00E1F1016BDD}"/>
              </a:ext>
            </a:extLst>
          </p:cNvPr>
          <p:cNvPicPr>
            <a:picLocks noChangeAspect="1"/>
          </p:cNvPicPr>
          <p:nvPr/>
        </p:nvPicPr>
        <p:blipFill rotWithShape="1">
          <a:blip r:embed="rId13">
            <a:extLst>
              <a:ext uri="{28A0092B-C50C-407E-A947-70E740481C1C}">
                <a14:useLocalDpi xmlns:a14="http://schemas.microsoft.com/office/drawing/2010/main" val="0"/>
              </a:ext>
            </a:extLst>
          </a:blip>
          <a:srcRect r="14625"/>
          <a:stretch/>
        </p:blipFill>
        <p:spPr>
          <a:xfrm>
            <a:off x="6437829" y="3028483"/>
            <a:ext cx="5547946" cy="3655287"/>
          </a:xfrm>
          <a:prstGeom prst="rect">
            <a:avLst/>
          </a:prstGeom>
        </p:spPr>
      </p:pic>
    </p:spTree>
    <p:extLst>
      <p:ext uri="{BB962C8B-B14F-4D97-AF65-F5344CB8AC3E}">
        <p14:creationId xmlns:p14="http://schemas.microsoft.com/office/powerpoint/2010/main" val="130639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7421F-2097-4326-A42E-70A3DA682C08}"/>
              </a:ext>
            </a:extLst>
          </p:cNvPr>
          <p:cNvSpPr>
            <a:spLocks noGrp="1"/>
          </p:cNvSpPr>
          <p:nvPr>
            <p:ph type="title"/>
          </p:nvPr>
        </p:nvSpPr>
        <p:spPr>
          <a:xfrm>
            <a:off x="1141413" y="407502"/>
            <a:ext cx="4782732" cy="775716"/>
          </a:xfrm>
          <a:solidFill>
            <a:schemeClr val="bg2">
              <a:lumMod val="20000"/>
              <a:lumOff val="80000"/>
            </a:schemeClr>
          </a:solidFill>
        </p:spPr>
        <p:txBody>
          <a:bodyPr>
            <a:normAutofit fontScale="90000"/>
          </a:bodyPr>
          <a:lstStyle/>
          <a:p>
            <a:r>
              <a:rPr lang="en-US" dirty="0">
                <a:solidFill>
                  <a:schemeClr val="bg1"/>
                </a:solidFill>
                <a:latin typeface="Bauhaus 93" panose="04030905020B02020C02" pitchFamily="82" charset="0"/>
              </a:rPr>
              <a:t>CAD characteristics</a:t>
            </a:r>
          </a:p>
        </p:txBody>
      </p:sp>
      <p:sp>
        <p:nvSpPr>
          <p:cNvPr id="3" name="Content Placeholder 2">
            <a:extLst>
              <a:ext uri="{FF2B5EF4-FFF2-40B4-BE49-F238E27FC236}">
                <a16:creationId xmlns:a16="http://schemas.microsoft.com/office/drawing/2014/main" id="{91F52CF4-B365-478F-985A-2EE05907D20D}"/>
              </a:ext>
            </a:extLst>
          </p:cNvPr>
          <p:cNvSpPr>
            <a:spLocks noGrp="1"/>
          </p:cNvSpPr>
          <p:nvPr>
            <p:ph idx="1"/>
          </p:nvPr>
        </p:nvSpPr>
        <p:spPr>
          <a:xfrm>
            <a:off x="935637" y="1519343"/>
            <a:ext cx="5306278" cy="4240779"/>
          </a:xfrm>
        </p:spPr>
        <p:txBody>
          <a:bodyPr>
            <a:normAutofit fontScale="77500" lnSpcReduction="20000"/>
          </a:bodyPr>
          <a:lstStyle/>
          <a:p>
            <a:pPr>
              <a:lnSpc>
                <a:spcPct val="100000"/>
              </a:lnSpc>
              <a:spcBef>
                <a:spcPts val="1200"/>
              </a:spcBef>
            </a:pPr>
            <a:r>
              <a:rPr lang="en-US" sz="3100" dirty="0"/>
              <a:t>Vector (vs. raster) graphics: work in true scale</a:t>
            </a:r>
          </a:p>
          <a:p>
            <a:pPr>
              <a:lnSpc>
                <a:spcPct val="100000"/>
              </a:lnSpc>
              <a:spcBef>
                <a:spcPts val="1200"/>
              </a:spcBef>
            </a:pPr>
            <a:r>
              <a:rPr lang="en-US" sz="3100" dirty="0"/>
              <a:t>Lines and surfaces have no thickness</a:t>
            </a:r>
          </a:p>
          <a:p>
            <a:pPr>
              <a:lnSpc>
                <a:spcPct val="100000"/>
              </a:lnSpc>
              <a:spcBef>
                <a:spcPts val="1200"/>
              </a:spcBef>
            </a:pPr>
            <a:r>
              <a:rPr lang="en-US" sz="3100" dirty="0"/>
              <a:t>Points “snap” to selected grid intervals</a:t>
            </a:r>
          </a:p>
          <a:p>
            <a:pPr>
              <a:lnSpc>
                <a:spcPct val="100000"/>
              </a:lnSpc>
              <a:spcBef>
                <a:spcPts val="1200"/>
              </a:spcBef>
            </a:pPr>
            <a:r>
              <a:rPr lang="en-US" sz="3100" dirty="0"/>
              <a:t>Lines are straight, aligned to the axes</a:t>
            </a:r>
          </a:p>
          <a:p>
            <a:pPr>
              <a:lnSpc>
                <a:spcPct val="100000"/>
              </a:lnSpc>
              <a:spcBef>
                <a:spcPts val="1200"/>
              </a:spcBef>
            </a:pPr>
            <a:r>
              <a:rPr lang="en-US" sz="3100" dirty="0"/>
              <a:t>Lines “snap” to vertices, midpoints, points of tangency</a:t>
            </a:r>
          </a:p>
          <a:p>
            <a:pPr>
              <a:spcBef>
                <a:spcPts val="1200"/>
              </a:spcBef>
            </a:pPr>
            <a:r>
              <a:rPr lang="en-US" sz="3100" dirty="0"/>
              <a:t>Dimensions and angles are precise (no fudging allowed!)</a:t>
            </a:r>
          </a:p>
          <a:p>
            <a:pPr>
              <a:spcBef>
                <a:spcPts val="1200"/>
              </a:spcBef>
            </a:pPr>
            <a:r>
              <a:rPr lang="en-US" sz="3100" dirty="0"/>
              <a:t>Legible lettering</a:t>
            </a:r>
          </a:p>
          <a:p>
            <a:endParaRPr lang="en-US" dirty="0"/>
          </a:p>
          <a:p>
            <a:endParaRPr lang="en-US" dirty="0"/>
          </a:p>
        </p:txBody>
      </p:sp>
      <p:sp>
        <p:nvSpPr>
          <p:cNvPr id="4" name="TextBox 3">
            <a:extLst>
              <a:ext uri="{FF2B5EF4-FFF2-40B4-BE49-F238E27FC236}">
                <a16:creationId xmlns:a16="http://schemas.microsoft.com/office/drawing/2014/main" id="{6D437CDF-0FCD-4127-98F9-F0EF5D79F1DD}"/>
              </a:ext>
            </a:extLst>
          </p:cNvPr>
          <p:cNvSpPr txBox="1"/>
          <p:nvPr/>
        </p:nvSpPr>
        <p:spPr>
          <a:xfrm>
            <a:off x="6331397" y="1451250"/>
            <a:ext cx="5152292" cy="4308872"/>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2400" dirty="0"/>
              <a:t>Surfaces created automatically when a plane is closed (may be deleted)</a:t>
            </a:r>
          </a:p>
          <a:p>
            <a:pPr marL="285750" indent="-285750">
              <a:spcBef>
                <a:spcPts val="1200"/>
              </a:spcBef>
              <a:buFont typeface="Arial" panose="020B0604020202020204" pitchFamily="34" charset="0"/>
              <a:buChar char="•"/>
            </a:pPr>
            <a:r>
              <a:rPr lang="en-US" sz="2400" dirty="0"/>
              <a:t>Easy to copy and paste, mirror, move objects</a:t>
            </a:r>
          </a:p>
          <a:p>
            <a:pPr marL="285750" indent="-285750">
              <a:spcBef>
                <a:spcPts val="1200"/>
              </a:spcBef>
              <a:buFont typeface="Arial" panose="020B0604020202020204" pitchFamily="34" charset="0"/>
              <a:buChar char="•"/>
            </a:pPr>
            <a:r>
              <a:rPr lang="en-US" sz="2400" dirty="0"/>
              <a:t>Guidelines, labels, different features can be hidden on separate layers</a:t>
            </a:r>
          </a:p>
          <a:p>
            <a:pPr marL="285750" indent="-285750">
              <a:spcBef>
                <a:spcPts val="1200"/>
              </a:spcBef>
              <a:buFont typeface="Arial" panose="020B0604020202020204" pitchFamily="34" charset="0"/>
              <a:buChar char="•"/>
            </a:pPr>
            <a:r>
              <a:rPr lang="en-US" sz="2400" dirty="0"/>
              <a:t>Automatic dimensioning</a:t>
            </a:r>
          </a:p>
          <a:p>
            <a:pPr marL="285750" indent="-285750">
              <a:spcBef>
                <a:spcPts val="1200"/>
              </a:spcBef>
              <a:buFont typeface="Arial" panose="020B0604020202020204" pitchFamily="34" charset="0"/>
              <a:buChar char="•"/>
            </a:pPr>
            <a:r>
              <a:rPr lang="en-US" sz="2400" dirty="0"/>
              <a:t>Work can be changed, corrected, deleted</a:t>
            </a:r>
          </a:p>
          <a:p>
            <a:endParaRPr lang="en-US" dirty="0"/>
          </a:p>
        </p:txBody>
      </p:sp>
    </p:spTree>
    <p:extLst>
      <p:ext uri="{BB962C8B-B14F-4D97-AF65-F5344CB8AC3E}">
        <p14:creationId xmlns:p14="http://schemas.microsoft.com/office/powerpoint/2010/main" val="213272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large white building&#10;&#10;Description automatically generated">
            <a:extLst>
              <a:ext uri="{FF2B5EF4-FFF2-40B4-BE49-F238E27FC236}">
                <a16:creationId xmlns:a16="http://schemas.microsoft.com/office/drawing/2014/main" id="{523AEB8A-5682-4FD2-B473-6F5FF077E60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0299" y="181946"/>
            <a:ext cx="11951402" cy="6494108"/>
          </a:xfrm>
        </p:spPr>
      </p:pic>
      <p:sp>
        <p:nvSpPr>
          <p:cNvPr id="2" name="Title 1">
            <a:extLst>
              <a:ext uri="{FF2B5EF4-FFF2-40B4-BE49-F238E27FC236}">
                <a16:creationId xmlns:a16="http://schemas.microsoft.com/office/drawing/2014/main" id="{03EB5BEF-6FAD-4053-9706-1A5E9F928F0F}"/>
              </a:ext>
            </a:extLst>
          </p:cNvPr>
          <p:cNvSpPr>
            <a:spLocks noGrp="1"/>
          </p:cNvSpPr>
          <p:nvPr>
            <p:ph type="title"/>
          </p:nvPr>
        </p:nvSpPr>
        <p:spPr>
          <a:xfrm>
            <a:off x="517159" y="431509"/>
            <a:ext cx="1865556" cy="682744"/>
          </a:xfrm>
          <a:solidFill>
            <a:schemeClr val="bg2">
              <a:lumMod val="20000"/>
              <a:lumOff val="80000"/>
            </a:schemeClr>
          </a:solidFill>
        </p:spPr>
        <p:txBody>
          <a:bodyPr/>
          <a:lstStyle/>
          <a:p>
            <a:r>
              <a:rPr lang="en-US" dirty="0">
                <a:solidFill>
                  <a:schemeClr val="bg1"/>
                </a:solidFill>
                <a:latin typeface="Bauhaus 93" panose="04030905020B02020C02" pitchFamily="82" charset="0"/>
              </a:rPr>
              <a:t>GALLERY</a:t>
            </a:r>
          </a:p>
        </p:txBody>
      </p:sp>
      <p:pic>
        <p:nvPicPr>
          <p:cNvPr id="6" name="Content Placeholder 5" descr="A boat in the water&#10;&#10;Description automatically generated">
            <a:extLst>
              <a:ext uri="{FF2B5EF4-FFF2-40B4-BE49-F238E27FC236}">
                <a16:creationId xmlns:a16="http://schemas.microsoft.com/office/drawing/2014/main" id="{0B31D08E-5750-42F7-B5E8-1734FECF05F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03941" y="343378"/>
            <a:ext cx="5968319" cy="6171243"/>
          </a:xfrm>
        </p:spPr>
      </p:pic>
      <p:pic>
        <p:nvPicPr>
          <p:cNvPr id="10" name="Picture 9" descr="A picture containing sitting, chain, metal, bicycle&#10;&#10;Description automatically generated">
            <a:extLst>
              <a:ext uri="{FF2B5EF4-FFF2-40B4-BE49-F238E27FC236}">
                <a16:creationId xmlns:a16="http://schemas.microsoft.com/office/drawing/2014/main" id="{E08DB503-68B4-4E31-BD68-DDEFA19DE57F}"/>
              </a:ext>
            </a:extLst>
          </p:cNvPr>
          <p:cNvPicPr>
            <a:picLocks noChangeAspect="1"/>
          </p:cNvPicPr>
          <p:nvPr/>
        </p:nvPicPr>
        <p:blipFill rotWithShape="1">
          <a:blip r:embed="rId4">
            <a:extLst>
              <a:ext uri="{28A0092B-C50C-407E-A947-70E740481C1C}">
                <a14:useLocalDpi xmlns:a14="http://schemas.microsoft.com/office/drawing/2010/main" val="0"/>
              </a:ext>
            </a:extLst>
          </a:blip>
          <a:srcRect l="40309" b="14762"/>
          <a:stretch/>
        </p:blipFill>
        <p:spPr>
          <a:xfrm>
            <a:off x="219740" y="1619279"/>
            <a:ext cx="6166884" cy="4792684"/>
          </a:xfrm>
          <a:prstGeom prst="rect">
            <a:avLst/>
          </a:prstGeom>
        </p:spPr>
      </p:pic>
      <p:sp>
        <p:nvSpPr>
          <p:cNvPr id="11" name="TextBox 10">
            <a:extLst>
              <a:ext uri="{FF2B5EF4-FFF2-40B4-BE49-F238E27FC236}">
                <a16:creationId xmlns:a16="http://schemas.microsoft.com/office/drawing/2014/main" id="{C536D03A-6C72-4B19-A0D7-BECE22F9477D}"/>
              </a:ext>
            </a:extLst>
          </p:cNvPr>
          <p:cNvSpPr txBox="1"/>
          <p:nvPr/>
        </p:nvSpPr>
        <p:spPr>
          <a:xfrm>
            <a:off x="2535803" y="384402"/>
            <a:ext cx="5220428" cy="769441"/>
          </a:xfrm>
          <a:prstGeom prst="rect">
            <a:avLst/>
          </a:prstGeom>
          <a:solidFill>
            <a:schemeClr val="accent5"/>
          </a:solidFill>
        </p:spPr>
        <p:txBody>
          <a:bodyPr wrap="square" rtlCol="0">
            <a:spAutoFit/>
          </a:bodyPr>
          <a:lstStyle/>
          <a:p>
            <a:r>
              <a:rPr lang="en-US" sz="4400" b="1" dirty="0">
                <a:solidFill>
                  <a:schemeClr val="bg1"/>
                </a:solidFill>
              </a:rPr>
              <a:t>Sovereign of the Seas</a:t>
            </a:r>
          </a:p>
        </p:txBody>
      </p:sp>
    </p:spTree>
    <p:extLst>
      <p:ext uri="{BB962C8B-B14F-4D97-AF65-F5344CB8AC3E}">
        <p14:creationId xmlns:p14="http://schemas.microsoft.com/office/powerpoint/2010/main" val="22994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5BEF-6FAD-4053-9706-1A5E9F928F0F}"/>
              </a:ext>
            </a:extLst>
          </p:cNvPr>
          <p:cNvSpPr>
            <a:spLocks noGrp="1"/>
          </p:cNvSpPr>
          <p:nvPr>
            <p:ph type="title"/>
          </p:nvPr>
        </p:nvSpPr>
        <p:spPr>
          <a:xfrm>
            <a:off x="517159" y="431509"/>
            <a:ext cx="1865556" cy="682744"/>
          </a:xfrm>
          <a:solidFill>
            <a:schemeClr val="bg2">
              <a:lumMod val="20000"/>
              <a:lumOff val="80000"/>
            </a:schemeClr>
          </a:solidFill>
        </p:spPr>
        <p:txBody>
          <a:bodyPr/>
          <a:lstStyle/>
          <a:p>
            <a:r>
              <a:rPr lang="en-US" dirty="0">
                <a:solidFill>
                  <a:schemeClr val="bg1"/>
                </a:solidFill>
                <a:latin typeface="Bauhaus 93" panose="04030905020B02020C02" pitchFamily="82" charset="0"/>
              </a:rPr>
              <a:t>GALLERY</a:t>
            </a:r>
          </a:p>
        </p:txBody>
      </p:sp>
      <p:pic>
        <p:nvPicPr>
          <p:cNvPr id="17" name="Content Placeholder 16" descr="A large ship in the water&#10;&#10;Description automatically generated">
            <a:extLst>
              <a:ext uri="{FF2B5EF4-FFF2-40B4-BE49-F238E27FC236}">
                <a16:creationId xmlns:a16="http://schemas.microsoft.com/office/drawing/2014/main" id="{172B6573-13D9-4325-9684-9C6DE3ECE5C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42669" y="86396"/>
            <a:ext cx="6685208" cy="6685208"/>
          </a:xfrm>
        </p:spPr>
      </p:pic>
      <p:pic>
        <p:nvPicPr>
          <p:cNvPr id="13" name="Content Placeholder 12" descr="Red ship in a body of water&#10;&#10;Description automatically generated">
            <a:extLst>
              <a:ext uri="{FF2B5EF4-FFF2-40B4-BE49-F238E27FC236}">
                <a16:creationId xmlns:a16="http://schemas.microsoft.com/office/drawing/2014/main" id="{DD8692AE-98FD-4A52-97AC-70A65A2376C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42669" y="86396"/>
            <a:ext cx="6685208" cy="6685208"/>
          </a:xfrm>
        </p:spPr>
      </p:pic>
      <p:sp>
        <p:nvSpPr>
          <p:cNvPr id="18" name="TextBox 17">
            <a:extLst>
              <a:ext uri="{FF2B5EF4-FFF2-40B4-BE49-F238E27FC236}">
                <a16:creationId xmlns:a16="http://schemas.microsoft.com/office/drawing/2014/main" id="{FCBF3F23-50A0-40EA-A661-B6BE5C24E94E}"/>
              </a:ext>
            </a:extLst>
          </p:cNvPr>
          <p:cNvSpPr txBox="1"/>
          <p:nvPr/>
        </p:nvSpPr>
        <p:spPr>
          <a:xfrm>
            <a:off x="382943" y="1619325"/>
            <a:ext cx="4795705" cy="769441"/>
          </a:xfrm>
          <a:prstGeom prst="rect">
            <a:avLst/>
          </a:prstGeom>
          <a:solidFill>
            <a:schemeClr val="accent5"/>
          </a:solidFill>
        </p:spPr>
        <p:txBody>
          <a:bodyPr wrap="square" rtlCol="0">
            <a:spAutoFit/>
          </a:bodyPr>
          <a:lstStyle/>
          <a:p>
            <a:r>
              <a:rPr lang="en-US" sz="4400" b="1" dirty="0">
                <a:solidFill>
                  <a:schemeClr val="bg1"/>
                </a:solidFill>
              </a:rPr>
              <a:t>Cousteau’s Calypso</a:t>
            </a:r>
          </a:p>
        </p:txBody>
      </p:sp>
    </p:spTree>
    <p:extLst>
      <p:ext uri="{BB962C8B-B14F-4D97-AF65-F5344CB8AC3E}">
        <p14:creationId xmlns:p14="http://schemas.microsoft.com/office/powerpoint/2010/main" val="354877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picture containing water, boat, building, large&#10;&#10;Description automatically generated">
            <a:extLst>
              <a:ext uri="{FF2B5EF4-FFF2-40B4-BE49-F238E27FC236}">
                <a16:creationId xmlns:a16="http://schemas.microsoft.com/office/drawing/2014/main" id="{86EA705D-AF4B-431B-A0D5-0CCAC465861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16667" y="772881"/>
            <a:ext cx="11102431" cy="5768596"/>
          </a:xfrm>
        </p:spPr>
      </p:pic>
      <p:pic>
        <p:nvPicPr>
          <p:cNvPr id="10" name="Content Placeholder 9" descr="A large ship in a body of water&#10;&#10;Description automatically generated">
            <a:extLst>
              <a:ext uri="{FF2B5EF4-FFF2-40B4-BE49-F238E27FC236}">
                <a16:creationId xmlns:a16="http://schemas.microsoft.com/office/drawing/2014/main" id="{05E7EBB3-9F60-4587-BB7E-BE61771DCD1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73204" y="279495"/>
            <a:ext cx="11125457" cy="6261982"/>
          </a:xfrm>
        </p:spPr>
      </p:pic>
      <p:sp>
        <p:nvSpPr>
          <p:cNvPr id="2" name="Title 1">
            <a:extLst>
              <a:ext uri="{FF2B5EF4-FFF2-40B4-BE49-F238E27FC236}">
                <a16:creationId xmlns:a16="http://schemas.microsoft.com/office/drawing/2014/main" id="{03EB5BEF-6FAD-4053-9706-1A5E9F928F0F}"/>
              </a:ext>
            </a:extLst>
          </p:cNvPr>
          <p:cNvSpPr>
            <a:spLocks noGrp="1"/>
          </p:cNvSpPr>
          <p:nvPr>
            <p:ph type="title"/>
          </p:nvPr>
        </p:nvSpPr>
        <p:spPr>
          <a:xfrm>
            <a:off x="517159" y="431509"/>
            <a:ext cx="1865556" cy="682744"/>
          </a:xfrm>
          <a:solidFill>
            <a:schemeClr val="bg2">
              <a:lumMod val="20000"/>
              <a:lumOff val="80000"/>
            </a:schemeClr>
          </a:solidFill>
        </p:spPr>
        <p:txBody>
          <a:bodyPr/>
          <a:lstStyle/>
          <a:p>
            <a:r>
              <a:rPr lang="en-US" dirty="0">
                <a:solidFill>
                  <a:schemeClr val="bg1"/>
                </a:solidFill>
                <a:latin typeface="Bauhaus 93" panose="04030905020B02020C02" pitchFamily="82" charset="0"/>
              </a:rPr>
              <a:t>GALLERY</a:t>
            </a:r>
          </a:p>
        </p:txBody>
      </p:sp>
      <p:sp>
        <p:nvSpPr>
          <p:cNvPr id="14" name="TextBox 13">
            <a:extLst>
              <a:ext uri="{FF2B5EF4-FFF2-40B4-BE49-F238E27FC236}">
                <a16:creationId xmlns:a16="http://schemas.microsoft.com/office/drawing/2014/main" id="{494F9578-CC5B-4143-B627-DF98550BBBCB}"/>
              </a:ext>
            </a:extLst>
          </p:cNvPr>
          <p:cNvSpPr txBox="1"/>
          <p:nvPr/>
        </p:nvSpPr>
        <p:spPr>
          <a:xfrm>
            <a:off x="4199452" y="5631870"/>
            <a:ext cx="7719646" cy="769441"/>
          </a:xfrm>
          <a:prstGeom prst="rect">
            <a:avLst/>
          </a:prstGeom>
          <a:solidFill>
            <a:schemeClr val="accent5"/>
          </a:solidFill>
        </p:spPr>
        <p:txBody>
          <a:bodyPr wrap="square" rtlCol="0">
            <a:spAutoFit/>
          </a:bodyPr>
          <a:lstStyle/>
          <a:p>
            <a:r>
              <a:rPr lang="en-US" sz="4400" b="1" dirty="0">
                <a:solidFill>
                  <a:schemeClr val="bg1"/>
                </a:solidFill>
              </a:rPr>
              <a:t>Isambard Brunel’s Great Eastern</a:t>
            </a:r>
          </a:p>
        </p:txBody>
      </p:sp>
    </p:spTree>
    <p:extLst>
      <p:ext uri="{BB962C8B-B14F-4D97-AF65-F5344CB8AC3E}">
        <p14:creationId xmlns:p14="http://schemas.microsoft.com/office/powerpoint/2010/main" val="366333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large ship in a body of water&#10;&#10;Description automatically generated">
            <a:extLst>
              <a:ext uri="{FF2B5EF4-FFF2-40B4-BE49-F238E27FC236}">
                <a16:creationId xmlns:a16="http://schemas.microsoft.com/office/drawing/2014/main" id="{9B87A1AC-DB74-48AA-9A4A-167C9EC24EB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32409" y="1380392"/>
            <a:ext cx="10869890" cy="5143501"/>
          </a:xfrm>
        </p:spPr>
      </p:pic>
      <p:sp>
        <p:nvSpPr>
          <p:cNvPr id="14" name="TextBox 13">
            <a:extLst>
              <a:ext uri="{FF2B5EF4-FFF2-40B4-BE49-F238E27FC236}">
                <a16:creationId xmlns:a16="http://schemas.microsoft.com/office/drawing/2014/main" id="{2B26C424-74F2-4210-B5B6-32CA0418E7A7}"/>
              </a:ext>
            </a:extLst>
          </p:cNvPr>
          <p:cNvSpPr txBox="1"/>
          <p:nvPr/>
        </p:nvSpPr>
        <p:spPr>
          <a:xfrm>
            <a:off x="676759" y="1509917"/>
            <a:ext cx="3411912" cy="769441"/>
          </a:xfrm>
          <a:prstGeom prst="rect">
            <a:avLst/>
          </a:prstGeom>
          <a:solidFill>
            <a:schemeClr val="accent5"/>
          </a:solidFill>
        </p:spPr>
        <p:txBody>
          <a:bodyPr wrap="square" rtlCol="0">
            <a:spAutoFit/>
          </a:bodyPr>
          <a:lstStyle/>
          <a:p>
            <a:r>
              <a:rPr lang="en-US" sz="4400" b="1" dirty="0">
                <a:solidFill>
                  <a:schemeClr val="bg1"/>
                </a:solidFill>
              </a:rPr>
              <a:t>Sternwheeler</a:t>
            </a:r>
          </a:p>
        </p:txBody>
      </p:sp>
      <p:pic>
        <p:nvPicPr>
          <p:cNvPr id="10" name="Content Placeholder 9">
            <a:extLst>
              <a:ext uri="{FF2B5EF4-FFF2-40B4-BE49-F238E27FC236}">
                <a16:creationId xmlns:a16="http://schemas.microsoft.com/office/drawing/2014/main" id="{77456640-9F6E-4B21-875A-62B6B3F98AA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2409" y="518744"/>
            <a:ext cx="11414489" cy="6199305"/>
          </a:xfrm>
        </p:spPr>
      </p:pic>
      <p:sp>
        <p:nvSpPr>
          <p:cNvPr id="15" name="TextBox 14">
            <a:extLst>
              <a:ext uri="{FF2B5EF4-FFF2-40B4-BE49-F238E27FC236}">
                <a16:creationId xmlns:a16="http://schemas.microsoft.com/office/drawing/2014/main" id="{D34E5035-4155-4589-A221-B650D8D75A31}"/>
              </a:ext>
            </a:extLst>
          </p:cNvPr>
          <p:cNvSpPr txBox="1"/>
          <p:nvPr/>
        </p:nvSpPr>
        <p:spPr>
          <a:xfrm>
            <a:off x="219559" y="5436513"/>
            <a:ext cx="3411912" cy="769441"/>
          </a:xfrm>
          <a:prstGeom prst="rect">
            <a:avLst/>
          </a:prstGeom>
          <a:solidFill>
            <a:schemeClr val="accent5"/>
          </a:solidFill>
        </p:spPr>
        <p:txBody>
          <a:bodyPr wrap="square" rtlCol="0">
            <a:spAutoFit/>
          </a:bodyPr>
          <a:lstStyle/>
          <a:p>
            <a:r>
              <a:rPr lang="en-US" sz="4400" b="1" dirty="0">
                <a:solidFill>
                  <a:schemeClr val="bg1"/>
                </a:solidFill>
              </a:rPr>
              <a:t>Sidewheeler</a:t>
            </a:r>
          </a:p>
        </p:txBody>
      </p:sp>
      <p:sp>
        <p:nvSpPr>
          <p:cNvPr id="2" name="Title 1">
            <a:extLst>
              <a:ext uri="{FF2B5EF4-FFF2-40B4-BE49-F238E27FC236}">
                <a16:creationId xmlns:a16="http://schemas.microsoft.com/office/drawing/2014/main" id="{03EB5BEF-6FAD-4053-9706-1A5E9F928F0F}"/>
              </a:ext>
            </a:extLst>
          </p:cNvPr>
          <p:cNvSpPr>
            <a:spLocks noGrp="1"/>
          </p:cNvSpPr>
          <p:nvPr>
            <p:ph type="title"/>
          </p:nvPr>
        </p:nvSpPr>
        <p:spPr>
          <a:xfrm>
            <a:off x="517159" y="431509"/>
            <a:ext cx="1865556" cy="682744"/>
          </a:xfrm>
          <a:solidFill>
            <a:schemeClr val="bg2">
              <a:lumMod val="20000"/>
              <a:lumOff val="80000"/>
            </a:schemeClr>
          </a:solidFill>
        </p:spPr>
        <p:txBody>
          <a:bodyPr/>
          <a:lstStyle/>
          <a:p>
            <a:r>
              <a:rPr lang="en-US" dirty="0">
                <a:solidFill>
                  <a:schemeClr val="bg1"/>
                </a:solidFill>
                <a:latin typeface="Bauhaus 93" panose="04030905020B02020C02" pitchFamily="82" charset="0"/>
              </a:rPr>
              <a:t>GALLERY</a:t>
            </a:r>
          </a:p>
        </p:txBody>
      </p:sp>
    </p:spTree>
    <p:extLst>
      <p:ext uri="{BB962C8B-B14F-4D97-AF65-F5344CB8AC3E}">
        <p14:creationId xmlns:p14="http://schemas.microsoft.com/office/powerpoint/2010/main" val="234445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07544A0F-A235-44A1-8765-657CD51E8835}"/>
              </a:ext>
            </a:extLst>
          </p:cNvPr>
          <p:cNvPicPr>
            <a:picLocks noChangeAspect="1"/>
          </p:cNvPicPr>
          <p:nvPr/>
        </p:nvPicPr>
        <p:blipFill rotWithShape="1">
          <a:blip r:embed="rId2">
            <a:extLst>
              <a:ext uri="{28A0092B-C50C-407E-A947-70E740481C1C}">
                <a14:useLocalDpi xmlns:a14="http://schemas.microsoft.com/office/drawing/2010/main" val="0"/>
              </a:ext>
            </a:extLst>
          </a:blip>
          <a:srcRect r="33848"/>
          <a:stretch/>
        </p:blipFill>
        <p:spPr>
          <a:xfrm>
            <a:off x="5778230" y="10907"/>
            <a:ext cx="6413770" cy="2269364"/>
          </a:xfrm>
          <a:prstGeom prst="rect">
            <a:avLst/>
          </a:prstGeom>
        </p:spPr>
      </p:pic>
      <p:pic>
        <p:nvPicPr>
          <p:cNvPr id="10" name="Picture 9" descr="A room filled with furniture and a large window&#10;&#10;Description automatically generated">
            <a:extLst>
              <a:ext uri="{FF2B5EF4-FFF2-40B4-BE49-F238E27FC236}">
                <a16:creationId xmlns:a16="http://schemas.microsoft.com/office/drawing/2014/main" id="{21C43A94-05ED-43A9-A507-CDC4BE0F9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3208" y="96638"/>
            <a:ext cx="4505325" cy="3457575"/>
          </a:xfrm>
          <a:prstGeom prst="rect">
            <a:avLst/>
          </a:prstGeom>
        </p:spPr>
      </p:pic>
      <p:pic>
        <p:nvPicPr>
          <p:cNvPr id="5" name="Picture 4" descr="A black and white photo of a living room&#10;&#10;Description automatically generated">
            <a:extLst>
              <a:ext uri="{FF2B5EF4-FFF2-40B4-BE49-F238E27FC236}">
                <a16:creationId xmlns:a16="http://schemas.microsoft.com/office/drawing/2014/main" id="{F83CB6F6-650E-4BA7-8F70-AD32EF761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7714" y="542595"/>
            <a:ext cx="4354286" cy="3365431"/>
          </a:xfrm>
          <a:prstGeom prst="rect">
            <a:avLst/>
          </a:prstGeom>
        </p:spPr>
      </p:pic>
      <p:sp>
        <p:nvSpPr>
          <p:cNvPr id="2" name="Title 1">
            <a:extLst>
              <a:ext uri="{FF2B5EF4-FFF2-40B4-BE49-F238E27FC236}">
                <a16:creationId xmlns:a16="http://schemas.microsoft.com/office/drawing/2014/main" id="{15011048-7BC7-450F-A736-FA42629BFDD0}"/>
              </a:ext>
            </a:extLst>
          </p:cNvPr>
          <p:cNvSpPr>
            <a:spLocks noGrp="1"/>
          </p:cNvSpPr>
          <p:nvPr>
            <p:ph type="title"/>
          </p:nvPr>
        </p:nvSpPr>
        <p:spPr>
          <a:xfrm>
            <a:off x="1039813" y="184409"/>
            <a:ext cx="4038025" cy="716373"/>
          </a:xfrm>
          <a:solidFill>
            <a:schemeClr val="bg2">
              <a:lumMod val="20000"/>
              <a:lumOff val="80000"/>
            </a:schemeClr>
          </a:solidFill>
        </p:spPr>
        <p:txBody>
          <a:bodyPr/>
          <a:lstStyle/>
          <a:p>
            <a:r>
              <a:rPr lang="en-US" dirty="0">
                <a:solidFill>
                  <a:schemeClr val="bg1"/>
                </a:solidFill>
                <a:latin typeface="Bauhaus 93" panose="04030905020B02020C02" pitchFamily="82" charset="0"/>
              </a:rPr>
              <a:t>Before CAD:</a:t>
            </a:r>
          </a:p>
        </p:txBody>
      </p:sp>
      <p:sp>
        <p:nvSpPr>
          <p:cNvPr id="3" name="Content Placeholder 2">
            <a:extLst>
              <a:ext uri="{FF2B5EF4-FFF2-40B4-BE49-F238E27FC236}">
                <a16:creationId xmlns:a16="http://schemas.microsoft.com/office/drawing/2014/main" id="{534B9E17-E65B-49BF-ACBD-322358371740}"/>
              </a:ext>
            </a:extLst>
          </p:cNvPr>
          <p:cNvSpPr>
            <a:spLocks noGrp="1"/>
          </p:cNvSpPr>
          <p:nvPr>
            <p:ph idx="1"/>
          </p:nvPr>
        </p:nvSpPr>
        <p:spPr>
          <a:xfrm>
            <a:off x="525210" y="940264"/>
            <a:ext cx="6860829" cy="4097345"/>
          </a:xfrm>
        </p:spPr>
        <p:txBody>
          <a:bodyPr>
            <a:noAutofit/>
          </a:bodyPr>
          <a:lstStyle/>
          <a:p>
            <a:pPr>
              <a:spcBef>
                <a:spcPts val="0"/>
              </a:spcBef>
            </a:pPr>
            <a:r>
              <a:rPr lang="en-US" sz="2000" dirty="0"/>
              <a:t>First scale ship drawings: France, late 1600’s</a:t>
            </a:r>
          </a:p>
          <a:p>
            <a:pPr>
              <a:spcBef>
                <a:spcPts val="0"/>
              </a:spcBef>
            </a:pPr>
            <a:r>
              <a:rPr lang="en-US" sz="2000" dirty="0"/>
              <a:t>Drawings were made on vellum — essentially, </a:t>
            </a:r>
          </a:p>
          <a:p>
            <a:pPr marL="233363" indent="0">
              <a:spcBef>
                <a:spcPts val="0"/>
              </a:spcBef>
              <a:buNone/>
            </a:pPr>
            <a:r>
              <a:rPr lang="en-US" sz="2000" dirty="0"/>
              <a:t>high cotton content paper.  </a:t>
            </a:r>
          </a:p>
          <a:p>
            <a:pPr>
              <a:spcBef>
                <a:spcPts val="0"/>
              </a:spcBef>
            </a:pPr>
            <a:r>
              <a:rPr lang="en-US" sz="2000" dirty="0"/>
              <a:t>General arrangement drawing for a 900’ ship </a:t>
            </a:r>
          </a:p>
          <a:p>
            <a:pPr marL="282575" indent="0">
              <a:spcBef>
                <a:spcPts val="0"/>
              </a:spcBef>
              <a:buNone/>
            </a:pPr>
            <a:r>
              <a:rPr lang="en-US" sz="2000" dirty="0"/>
              <a:t>at 1/8” scale could easily be </a:t>
            </a:r>
            <a:r>
              <a:rPr lang="en-US" sz="2000" b="1" dirty="0"/>
              <a:t>10’ long by 3’ wide</a:t>
            </a:r>
            <a:r>
              <a:rPr lang="en-US" sz="2000" dirty="0"/>
              <a:t>.</a:t>
            </a:r>
          </a:p>
          <a:p>
            <a:pPr>
              <a:spcBef>
                <a:spcPts val="0"/>
              </a:spcBef>
            </a:pPr>
            <a:r>
              <a:rPr lang="en-US" sz="2000" b="1" dirty="0"/>
              <a:t>Large drawings</a:t>
            </a:r>
            <a:r>
              <a:rPr lang="en-US" sz="2000" dirty="0"/>
              <a:t> would be rolled up like a scroll – or kept safe in a “</a:t>
            </a:r>
            <a:r>
              <a:rPr lang="en-US" sz="2000" dirty="0" err="1"/>
              <a:t>Spiroll</a:t>
            </a:r>
            <a:r>
              <a:rPr lang="en-US" sz="2000" dirty="0"/>
              <a:t>” drawing protector mounted on the board edge.</a:t>
            </a:r>
          </a:p>
          <a:p>
            <a:pPr>
              <a:spcBef>
                <a:spcPts val="0"/>
              </a:spcBef>
            </a:pPr>
            <a:r>
              <a:rPr lang="en-US" sz="2000" b="1" dirty="0"/>
              <a:t>Tee squares</a:t>
            </a:r>
            <a:r>
              <a:rPr lang="en-US" sz="2000" dirty="0"/>
              <a:t> gave way to </a:t>
            </a:r>
            <a:r>
              <a:rPr lang="en-US" sz="2000" b="1" dirty="0"/>
              <a:t>parallel bars</a:t>
            </a:r>
            <a:r>
              <a:rPr lang="en-US" sz="2000" dirty="0"/>
              <a:t> and articulated </a:t>
            </a:r>
            <a:r>
              <a:rPr lang="en-US" sz="2000" b="1" dirty="0"/>
              <a:t>drafting arms (“drafting machines”)</a:t>
            </a:r>
          </a:p>
          <a:p>
            <a:pPr>
              <a:spcBef>
                <a:spcPts val="0"/>
              </a:spcBef>
            </a:pPr>
            <a:r>
              <a:rPr lang="en-US" sz="2000" dirty="0"/>
              <a:t>Most lettering was </a:t>
            </a:r>
            <a:r>
              <a:rPr lang="en-US" sz="2000" b="1" dirty="0"/>
              <a:t>hand drawn</a:t>
            </a:r>
            <a:r>
              <a:rPr lang="en-US" sz="2000" dirty="0"/>
              <a:t>; major titles inked using “Leroy” lettering templates </a:t>
            </a:r>
          </a:p>
        </p:txBody>
      </p:sp>
      <p:sp>
        <p:nvSpPr>
          <p:cNvPr id="8" name="TextBox 7">
            <a:extLst>
              <a:ext uri="{FF2B5EF4-FFF2-40B4-BE49-F238E27FC236}">
                <a16:creationId xmlns:a16="http://schemas.microsoft.com/office/drawing/2014/main" id="{5E54D0C5-D919-4F70-9B8E-08491E4EC5A0}"/>
              </a:ext>
            </a:extLst>
          </p:cNvPr>
          <p:cNvSpPr txBox="1"/>
          <p:nvPr/>
        </p:nvSpPr>
        <p:spPr>
          <a:xfrm>
            <a:off x="481576" y="5037609"/>
            <a:ext cx="3994005" cy="1631216"/>
          </a:xfrm>
          <a:prstGeom prst="rect">
            <a:avLst/>
          </a:prstGeom>
          <a:noFill/>
        </p:spPr>
        <p:txBody>
          <a:bodyPr wrap="square" rtlCol="0">
            <a:spAutoFit/>
          </a:bodyPr>
          <a:lstStyle/>
          <a:p>
            <a:pPr marL="285750" indent="-285750">
              <a:spcBef>
                <a:spcPts val="0"/>
              </a:spcBef>
              <a:buFont typeface="Arial" panose="020B0604020202020204" pitchFamily="34" charset="0"/>
              <a:buChar char="•"/>
            </a:pPr>
            <a:r>
              <a:rPr lang="en-US" sz="2000" b="1" dirty="0"/>
              <a:t>Blueprinting</a:t>
            </a:r>
            <a:r>
              <a:rPr lang="en-US" sz="2000" dirty="0"/>
              <a:t> was main form of reproduction in U.S. from 1876 until late 1940’s, when the </a:t>
            </a:r>
            <a:r>
              <a:rPr lang="en-US" sz="2000" dirty="0" err="1"/>
              <a:t>ozalid</a:t>
            </a:r>
            <a:r>
              <a:rPr lang="en-US" sz="2000" dirty="0"/>
              <a:t> process came into use, resulting in “blue-line” prints.</a:t>
            </a:r>
          </a:p>
        </p:txBody>
      </p:sp>
      <p:pic>
        <p:nvPicPr>
          <p:cNvPr id="9" name="Picture 8" descr="A close up of a device&#10;&#10;Description automatically generated">
            <a:extLst>
              <a:ext uri="{FF2B5EF4-FFF2-40B4-BE49-F238E27FC236}">
                <a16:creationId xmlns:a16="http://schemas.microsoft.com/office/drawing/2014/main" id="{CF08B623-EFF2-4A6C-BA8B-F8BECDCE78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8665" y="769301"/>
            <a:ext cx="2915057" cy="4439270"/>
          </a:xfrm>
          <a:prstGeom prst="rect">
            <a:avLst/>
          </a:prstGeom>
        </p:spPr>
      </p:pic>
      <p:pic>
        <p:nvPicPr>
          <p:cNvPr id="7" name="Picture 6" descr="A group of people sitting at a table&#10;&#10;Description automatically generated">
            <a:extLst>
              <a:ext uri="{FF2B5EF4-FFF2-40B4-BE49-F238E27FC236}">
                <a16:creationId xmlns:a16="http://schemas.microsoft.com/office/drawing/2014/main" id="{57561264-537F-4C23-8765-FD05988986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0663" y="3100723"/>
            <a:ext cx="4354286" cy="3270553"/>
          </a:xfrm>
          <a:prstGeom prst="rect">
            <a:avLst/>
          </a:prstGeom>
        </p:spPr>
      </p:pic>
      <p:pic>
        <p:nvPicPr>
          <p:cNvPr id="6" name="Picture 5" descr="A picture containing clock, meter&#10;&#10;Description automatically generated">
            <a:extLst>
              <a:ext uri="{FF2B5EF4-FFF2-40B4-BE49-F238E27FC236}">
                <a16:creationId xmlns:a16="http://schemas.microsoft.com/office/drawing/2014/main" id="{A0E4A380-86FE-4638-9FC8-0B56DE22F3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2893" y="4618402"/>
            <a:ext cx="3762525" cy="2239598"/>
          </a:xfrm>
          <a:prstGeom prst="rect">
            <a:avLst/>
          </a:prstGeom>
        </p:spPr>
      </p:pic>
    </p:spTree>
    <p:extLst>
      <p:ext uri="{BB962C8B-B14F-4D97-AF65-F5344CB8AC3E}">
        <p14:creationId xmlns:p14="http://schemas.microsoft.com/office/powerpoint/2010/main" val="54466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close up of a reptile&#10;&#10;Description automatically generated">
            <a:extLst>
              <a:ext uri="{FF2B5EF4-FFF2-40B4-BE49-F238E27FC236}">
                <a16:creationId xmlns:a16="http://schemas.microsoft.com/office/drawing/2014/main" id="{E244E84B-6619-4E7E-8475-660FEEE8F98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730550" y="113859"/>
            <a:ext cx="6730900" cy="6149471"/>
          </a:xfrm>
        </p:spPr>
      </p:pic>
      <p:sp>
        <p:nvSpPr>
          <p:cNvPr id="2" name="Title 1">
            <a:extLst>
              <a:ext uri="{FF2B5EF4-FFF2-40B4-BE49-F238E27FC236}">
                <a16:creationId xmlns:a16="http://schemas.microsoft.com/office/drawing/2014/main" id="{03EB5BEF-6FAD-4053-9706-1A5E9F928F0F}"/>
              </a:ext>
            </a:extLst>
          </p:cNvPr>
          <p:cNvSpPr>
            <a:spLocks noGrp="1"/>
          </p:cNvSpPr>
          <p:nvPr>
            <p:ph type="title"/>
          </p:nvPr>
        </p:nvSpPr>
        <p:spPr>
          <a:xfrm>
            <a:off x="517159" y="431509"/>
            <a:ext cx="1865556" cy="682744"/>
          </a:xfrm>
          <a:solidFill>
            <a:schemeClr val="bg2">
              <a:lumMod val="20000"/>
              <a:lumOff val="80000"/>
            </a:schemeClr>
          </a:solidFill>
        </p:spPr>
        <p:txBody>
          <a:bodyPr/>
          <a:lstStyle/>
          <a:p>
            <a:r>
              <a:rPr lang="en-US" dirty="0">
                <a:solidFill>
                  <a:schemeClr val="bg1"/>
                </a:solidFill>
                <a:latin typeface="Bauhaus 93" panose="04030905020B02020C02" pitchFamily="82" charset="0"/>
              </a:rPr>
              <a:t>GALLERY</a:t>
            </a:r>
          </a:p>
        </p:txBody>
      </p:sp>
      <p:pic>
        <p:nvPicPr>
          <p:cNvPr id="16" name="Content Placeholder 15" descr="A large ship in the water&#10;&#10;Description automatically generated">
            <a:extLst>
              <a:ext uri="{FF2B5EF4-FFF2-40B4-BE49-F238E27FC236}">
                <a16:creationId xmlns:a16="http://schemas.microsoft.com/office/drawing/2014/main" id="{4A8729DD-A6ED-407F-A991-A8794C3DE0F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7752" b="3492"/>
          <a:stretch/>
        </p:blipFill>
        <p:spPr>
          <a:xfrm>
            <a:off x="2498112" y="113859"/>
            <a:ext cx="9564205" cy="6593811"/>
          </a:xfrm>
        </p:spPr>
      </p:pic>
      <p:sp>
        <p:nvSpPr>
          <p:cNvPr id="17" name="TextBox 16">
            <a:extLst>
              <a:ext uri="{FF2B5EF4-FFF2-40B4-BE49-F238E27FC236}">
                <a16:creationId xmlns:a16="http://schemas.microsoft.com/office/drawing/2014/main" id="{1862D87B-1D68-4F4F-8A6D-B0B5836DBFC9}"/>
              </a:ext>
            </a:extLst>
          </p:cNvPr>
          <p:cNvSpPr txBox="1"/>
          <p:nvPr/>
        </p:nvSpPr>
        <p:spPr>
          <a:xfrm>
            <a:off x="1077597" y="1857318"/>
            <a:ext cx="4619818" cy="769441"/>
          </a:xfrm>
          <a:prstGeom prst="rect">
            <a:avLst/>
          </a:prstGeom>
          <a:solidFill>
            <a:schemeClr val="accent5"/>
          </a:solidFill>
        </p:spPr>
        <p:txBody>
          <a:bodyPr wrap="square" rtlCol="0">
            <a:spAutoFit/>
          </a:bodyPr>
          <a:lstStyle/>
          <a:p>
            <a:r>
              <a:rPr lang="en-US" sz="4400" b="1" dirty="0">
                <a:solidFill>
                  <a:schemeClr val="bg1"/>
                </a:solidFill>
              </a:rPr>
              <a:t>USS Arizona BB 39</a:t>
            </a:r>
          </a:p>
        </p:txBody>
      </p:sp>
    </p:spTree>
    <p:extLst>
      <p:ext uri="{BB962C8B-B14F-4D97-AF65-F5344CB8AC3E}">
        <p14:creationId xmlns:p14="http://schemas.microsoft.com/office/powerpoint/2010/main" val="107846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5BEF-6FAD-4053-9706-1A5E9F928F0F}"/>
              </a:ext>
            </a:extLst>
          </p:cNvPr>
          <p:cNvSpPr>
            <a:spLocks noGrp="1"/>
          </p:cNvSpPr>
          <p:nvPr>
            <p:ph type="title"/>
          </p:nvPr>
        </p:nvSpPr>
        <p:spPr>
          <a:xfrm>
            <a:off x="517159" y="431509"/>
            <a:ext cx="1865556" cy="682744"/>
          </a:xfrm>
          <a:solidFill>
            <a:schemeClr val="bg2">
              <a:lumMod val="20000"/>
              <a:lumOff val="80000"/>
            </a:schemeClr>
          </a:solidFill>
        </p:spPr>
        <p:txBody>
          <a:bodyPr/>
          <a:lstStyle/>
          <a:p>
            <a:r>
              <a:rPr lang="en-US" dirty="0">
                <a:solidFill>
                  <a:schemeClr val="bg1"/>
                </a:solidFill>
                <a:latin typeface="Bauhaus 93" panose="04030905020B02020C02" pitchFamily="82" charset="0"/>
              </a:rPr>
              <a:t>GALLERY</a:t>
            </a:r>
          </a:p>
        </p:txBody>
      </p:sp>
      <p:sp>
        <p:nvSpPr>
          <p:cNvPr id="4" name="Content Placeholder 3">
            <a:extLst>
              <a:ext uri="{FF2B5EF4-FFF2-40B4-BE49-F238E27FC236}">
                <a16:creationId xmlns:a16="http://schemas.microsoft.com/office/drawing/2014/main" id="{FCF6F6E6-318C-49DE-9269-065C30360A24}"/>
              </a:ext>
            </a:extLst>
          </p:cNvPr>
          <p:cNvSpPr>
            <a:spLocks noGrp="1"/>
          </p:cNvSpPr>
          <p:nvPr>
            <p:ph sz="half" idx="2"/>
          </p:nvPr>
        </p:nvSpPr>
        <p:spPr/>
        <p:txBody>
          <a:bodyPr/>
          <a:lstStyle/>
          <a:p>
            <a:endParaRPr lang="en-US"/>
          </a:p>
        </p:txBody>
      </p:sp>
      <p:pic>
        <p:nvPicPr>
          <p:cNvPr id="8" name="Content Placeholder 7" descr="A picture containing food&#10;&#10;Description automatically generated">
            <a:extLst>
              <a:ext uri="{FF2B5EF4-FFF2-40B4-BE49-F238E27FC236}">
                <a16:creationId xmlns:a16="http://schemas.microsoft.com/office/drawing/2014/main" id="{4C9698F1-98E5-4237-B747-31342BF10C8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923309" y="211603"/>
            <a:ext cx="8978029" cy="6521726"/>
          </a:xfrm>
        </p:spPr>
      </p:pic>
      <p:sp>
        <p:nvSpPr>
          <p:cNvPr id="17" name="TextBox 16">
            <a:extLst>
              <a:ext uri="{FF2B5EF4-FFF2-40B4-BE49-F238E27FC236}">
                <a16:creationId xmlns:a16="http://schemas.microsoft.com/office/drawing/2014/main" id="{1862D87B-1D68-4F4F-8A6D-B0B5836DBFC9}"/>
              </a:ext>
            </a:extLst>
          </p:cNvPr>
          <p:cNvSpPr txBox="1"/>
          <p:nvPr/>
        </p:nvSpPr>
        <p:spPr>
          <a:xfrm>
            <a:off x="1241305" y="3087745"/>
            <a:ext cx="7708732" cy="769441"/>
          </a:xfrm>
          <a:prstGeom prst="rect">
            <a:avLst/>
          </a:prstGeom>
          <a:solidFill>
            <a:schemeClr val="accent5"/>
          </a:solidFill>
        </p:spPr>
        <p:txBody>
          <a:bodyPr wrap="square" rtlCol="0">
            <a:spAutoFit/>
          </a:bodyPr>
          <a:lstStyle/>
          <a:p>
            <a:r>
              <a:rPr lang="en-US" sz="4400" b="1" dirty="0">
                <a:solidFill>
                  <a:schemeClr val="bg1"/>
                </a:solidFill>
              </a:rPr>
              <a:t>Bits and pieces available online</a:t>
            </a:r>
          </a:p>
        </p:txBody>
      </p:sp>
    </p:spTree>
    <p:extLst>
      <p:ext uri="{BB962C8B-B14F-4D97-AF65-F5344CB8AC3E}">
        <p14:creationId xmlns:p14="http://schemas.microsoft.com/office/powerpoint/2010/main" val="94288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5BEF-6FAD-4053-9706-1A5E9F928F0F}"/>
              </a:ext>
            </a:extLst>
          </p:cNvPr>
          <p:cNvSpPr>
            <a:spLocks noGrp="1"/>
          </p:cNvSpPr>
          <p:nvPr>
            <p:ph type="title"/>
          </p:nvPr>
        </p:nvSpPr>
        <p:spPr>
          <a:xfrm>
            <a:off x="517159" y="431509"/>
            <a:ext cx="1865556" cy="682744"/>
          </a:xfrm>
          <a:solidFill>
            <a:schemeClr val="bg2">
              <a:lumMod val="20000"/>
              <a:lumOff val="80000"/>
            </a:schemeClr>
          </a:solidFill>
        </p:spPr>
        <p:txBody>
          <a:bodyPr/>
          <a:lstStyle/>
          <a:p>
            <a:r>
              <a:rPr lang="en-US" dirty="0">
                <a:solidFill>
                  <a:schemeClr val="bg1"/>
                </a:solidFill>
                <a:latin typeface="Bauhaus 93" panose="04030905020B02020C02" pitchFamily="82" charset="0"/>
              </a:rPr>
              <a:t>GALLERY</a:t>
            </a:r>
          </a:p>
        </p:txBody>
      </p:sp>
      <p:sp>
        <p:nvSpPr>
          <p:cNvPr id="4" name="Content Placeholder 3">
            <a:extLst>
              <a:ext uri="{FF2B5EF4-FFF2-40B4-BE49-F238E27FC236}">
                <a16:creationId xmlns:a16="http://schemas.microsoft.com/office/drawing/2014/main" id="{FCF6F6E6-318C-49DE-9269-065C30360A24}"/>
              </a:ext>
            </a:extLst>
          </p:cNvPr>
          <p:cNvSpPr>
            <a:spLocks noGrp="1"/>
          </p:cNvSpPr>
          <p:nvPr>
            <p:ph sz="half" idx="2"/>
          </p:nvPr>
        </p:nvSpPr>
        <p:spPr/>
        <p:txBody>
          <a:bodyPr/>
          <a:lstStyle/>
          <a:p>
            <a:endParaRPr lang="en-US"/>
          </a:p>
        </p:txBody>
      </p:sp>
      <p:sp>
        <p:nvSpPr>
          <p:cNvPr id="17" name="TextBox 16">
            <a:extLst>
              <a:ext uri="{FF2B5EF4-FFF2-40B4-BE49-F238E27FC236}">
                <a16:creationId xmlns:a16="http://schemas.microsoft.com/office/drawing/2014/main" id="{1862D87B-1D68-4F4F-8A6D-B0B5836DBFC9}"/>
              </a:ext>
            </a:extLst>
          </p:cNvPr>
          <p:cNvSpPr txBox="1"/>
          <p:nvPr/>
        </p:nvSpPr>
        <p:spPr>
          <a:xfrm>
            <a:off x="1241305" y="3087745"/>
            <a:ext cx="2855665" cy="769441"/>
          </a:xfrm>
          <a:prstGeom prst="rect">
            <a:avLst/>
          </a:prstGeom>
          <a:solidFill>
            <a:schemeClr val="accent5"/>
          </a:solidFill>
        </p:spPr>
        <p:txBody>
          <a:bodyPr wrap="square" rtlCol="0">
            <a:spAutoFit/>
          </a:bodyPr>
          <a:lstStyle/>
          <a:p>
            <a:r>
              <a:rPr lang="en-US" sz="4400" b="1" dirty="0">
                <a:solidFill>
                  <a:schemeClr val="bg1"/>
                </a:solidFill>
              </a:rPr>
              <a:t>Even trees!</a:t>
            </a:r>
          </a:p>
        </p:txBody>
      </p:sp>
      <p:pic>
        <p:nvPicPr>
          <p:cNvPr id="7" name="Content Placeholder 6" descr="A tree in the snow&#10;&#10;Description automatically generated">
            <a:extLst>
              <a:ext uri="{FF2B5EF4-FFF2-40B4-BE49-F238E27FC236}">
                <a16:creationId xmlns:a16="http://schemas.microsoft.com/office/drawing/2014/main" id="{E85452D4-2731-450D-962B-06F2BFF23B3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473297" y="2820"/>
            <a:ext cx="6855180" cy="6855180"/>
          </a:xfrm>
        </p:spPr>
      </p:pic>
    </p:spTree>
    <p:extLst>
      <p:ext uri="{BB962C8B-B14F-4D97-AF65-F5344CB8AC3E}">
        <p14:creationId xmlns:p14="http://schemas.microsoft.com/office/powerpoint/2010/main" val="122842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5BEF-6FAD-4053-9706-1A5E9F928F0F}"/>
              </a:ext>
            </a:extLst>
          </p:cNvPr>
          <p:cNvSpPr>
            <a:spLocks noGrp="1"/>
          </p:cNvSpPr>
          <p:nvPr>
            <p:ph type="title"/>
          </p:nvPr>
        </p:nvSpPr>
        <p:spPr>
          <a:xfrm>
            <a:off x="517159" y="431509"/>
            <a:ext cx="1865556" cy="682744"/>
          </a:xfrm>
          <a:solidFill>
            <a:schemeClr val="bg2">
              <a:lumMod val="20000"/>
              <a:lumOff val="80000"/>
            </a:schemeClr>
          </a:solidFill>
        </p:spPr>
        <p:txBody>
          <a:bodyPr/>
          <a:lstStyle/>
          <a:p>
            <a:r>
              <a:rPr lang="en-US" dirty="0">
                <a:solidFill>
                  <a:schemeClr val="bg1"/>
                </a:solidFill>
                <a:latin typeface="Bauhaus 93" panose="04030905020B02020C02" pitchFamily="82" charset="0"/>
              </a:rPr>
              <a:t>GALLERY</a:t>
            </a:r>
          </a:p>
        </p:txBody>
      </p:sp>
      <p:pic>
        <p:nvPicPr>
          <p:cNvPr id="12" name="Content Placeholder 11" descr="A picture containing boat, sitting, table, plane&#10;&#10;Description automatically generated">
            <a:extLst>
              <a:ext uri="{FF2B5EF4-FFF2-40B4-BE49-F238E27FC236}">
                <a16:creationId xmlns:a16="http://schemas.microsoft.com/office/drawing/2014/main" id="{6D86CEB1-B7DD-4CA1-A6C8-D4BFBCBD3D8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71587" y="270636"/>
            <a:ext cx="5981033" cy="6408961"/>
          </a:xfrm>
        </p:spPr>
      </p:pic>
      <p:pic>
        <p:nvPicPr>
          <p:cNvPr id="9" name="Content Placeholder 8" descr="A large ship in the background&#10;&#10;Description automatically generated">
            <a:extLst>
              <a:ext uri="{FF2B5EF4-FFF2-40B4-BE49-F238E27FC236}">
                <a16:creationId xmlns:a16="http://schemas.microsoft.com/office/drawing/2014/main" id="{0A41C47B-0129-4B87-9EE5-6C42CFFDFC4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196665" y="3429000"/>
            <a:ext cx="3179885" cy="3183850"/>
          </a:xfrm>
        </p:spPr>
      </p:pic>
      <p:pic>
        <p:nvPicPr>
          <p:cNvPr id="14" name="Picture 13" descr="A picture containing toy, truck, filled, table&#10;&#10;Description automatically generated">
            <a:extLst>
              <a:ext uri="{FF2B5EF4-FFF2-40B4-BE49-F238E27FC236}">
                <a16:creationId xmlns:a16="http://schemas.microsoft.com/office/drawing/2014/main" id="{941942D7-BFC4-4ED5-96F9-0A18742D84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1587" y="225671"/>
            <a:ext cx="6682010" cy="6632329"/>
          </a:xfrm>
          <a:prstGeom prst="rect">
            <a:avLst/>
          </a:prstGeom>
        </p:spPr>
      </p:pic>
      <p:sp>
        <p:nvSpPr>
          <p:cNvPr id="15" name="TextBox 14">
            <a:extLst>
              <a:ext uri="{FF2B5EF4-FFF2-40B4-BE49-F238E27FC236}">
                <a16:creationId xmlns:a16="http://schemas.microsoft.com/office/drawing/2014/main" id="{A4D71DB0-63F9-4199-92E9-B51B36EAAE5D}"/>
              </a:ext>
            </a:extLst>
          </p:cNvPr>
          <p:cNvSpPr txBox="1"/>
          <p:nvPr/>
        </p:nvSpPr>
        <p:spPr>
          <a:xfrm>
            <a:off x="452354" y="2420025"/>
            <a:ext cx="3987848" cy="1446550"/>
          </a:xfrm>
          <a:prstGeom prst="rect">
            <a:avLst/>
          </a:prstGeom>
          <a:solidFill>
            <a:schemeClr val="accent5"/>
          </a:solidFill>
        </p:spPr>
        <p:txBody>
          <a:bodyPr wrap="square" rtlCol="0">
            <a:spAutoFit/>
          </a:bodyPr>
          <a:lstStyle/>
          <a:p>
            <a:r>
              <a:rPr lang="en-US" sz="4400" b="1" dirty="0">
                <a:solidFill>
                  <a:schemeClr val="bg1"/>
                </a:solidFill>
              </a:rPr>
              <a:t>USS Ronald Reagan CVN 76</a:t>
            </a:r>
          </a:p>
        </p:txBody>
      </p:sp>
    </p:spTree>
    <p:extLst>
      <p:ext uri="{BB962C8B-B14F-4D97-AF65-F5344CB8AC3E}">
        <p14:creationId xmlns:p14="http://schemas.microsoft.com/office/powerpoint/2010/main" val="271302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25" descr="A picture containing pinwheel, propeller&#10;&#10;Description automatically generated">
            <a:extLst>
              <a:ext uri="{FF2B5EF4-FFF2-40B4-BE49-F238E27FC236}">
                <a16:creationId xmlns:a16="http://schemas.microsoft.com/office/drawing/2014/main" id="{A1D69C75-2F2D-46F3-A56F-3C61A7F012D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1674" y="873362"/>
            <a:ext cx="4611962" cy="3541712"/>
          </a:xfrm>
        </p:spPr>
      </p:pic>
      <p:sp>
        <p:nvSpPr>
          <p:cNvPr id="2" name="Title 1">
            <a:extLst>
              <a:ext uri="{FF2B5EF4-FFF2-40B4-BE49-F238E27FC236}">
                <a16:creationId xmlns:a16="http://schemas.microsoft.com/office/drawing/2014/main" id="{03EB5BEF-6FAD-4053-9706-1A5E9F928F0F}"/>
              </a:ext>
            </a:extLst>
          </p:cNvPr>
          <p:cNvSpPr>
            <a:spLocks noGrp="1"/>
          </p:cNvSpPr>
          <p:nvPr>
            <p:ph type="title"/>
          </p:nvPr>
        </p:nvSpPr>
        <p:spPr>
          <a:xfrm>
            <a:off x="517159" y="431509"/>
            <a:ext cx="1865556" cy="682744"/>
          </a:xfrm>
          <a:solidFill>
            <a:schemeClr val="bg2">
              <a:lumMod val="20000"/>
              <a:lumOff val="80000"/>
            </a:schemeClr>
          </a:solidFill>
        </p:spPr>
        <p:txBody>
          <a:bodyPr/>
          <a:lstStyle/>
          <a:p>
            <a:r>
              <a:rPr lang="en-US" dirty="0">
                <a:solidFill>
                  <a:schemeClr val="bg1"/>
                </a:solidFill>
                <a:latin typeface="Bauhaus 93" panose="04030905020B02020C02" pitchFamily="82" charset="0"/>
              </a:rPr>
              <a:t>GALLERY</a:t>
            </a:r>
          </a:p>
        </p:txBody>
      </p:sp>
      <p:sp>
        <p:nvSpPr>
          <p:cNvPr id="15" name="TextBox 14">
            <a:extLst>
              <a:ext uri="{FF2B5EF4-FFF2-40B4-BE49-F238E27FC236}">
                <a16:creationId xmlns:a16="http://schemas.microsoft.com/office/drawing/2014/main" id="{A4D71DB0-63F9-4199-92E9-B51B36EAAE5D}"/>
              </a:ext>
            </a:extLst>
          </p:cNvPr>
          <p:cNvSpPr txBox="1"/>
          <p:nvPr/>
        </p:nvSpPr>
        <p:spPr>
          <a:xfrm>
            <a:off x="2694393" y="398479"/>
            <a:ext cx="3987848" cy="769441"/>
          </a:xfrm>
          <a:prstGeom prst="rect">
            <a:avLst/>
          </a:prstGeom>
          <a:solidFill>
            <a:schemeClr val="accent5"/>
          </a:solidFill>
        </p:spPr>
        <p:txBody>
          <a:bodyPr wrap="square" rtlCol="0">
            <a:spAutoFit/>
          </a:bodyPr>
          <a:lstStyle/>
          <a:p>
            <a:r>
              <a:rPr lang="en-US" sz="4400" b="1" dirty="0">
                <a:solidFill>
                  <a:schemeClr val="bg1"/>
                </a:solidFill>
              </a:rPr>
              <a:t>SS United States</a:t>
            </a:r>
          </a:p>
        </p:txBody>
      </p:sp>
      <p:pic>
        <p:nvPicPr>
          <p:cNvPr id="8" name="Content Placeholder 7" descr="A picture containing boat, toy&#10;&#10;Description automatically generated">
            <a:extLst>
              <a:ext uri="{FF2B5EF4-FFF2-40B4-BE49-F238E27FC236}">
                <a16:creationId xmlns:a16="http://schemas.microsoft.com/office/drawing/2014/main" id="{852AA431-18BE-4CB5-B80F-167A7BA39B4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391940" y="248065"/>
            <a:ext cx="5597717" cy="6211456"/>
          </a:xfrm>
        </p:spPr>
      </p:pic>
      <p:pic>
        <p:nvPicPr>
          <p:cNvPr id="16" name="Picture 15" descr="A close up of a device&#10;&#10;Description automatically generated">
            <a:extLst>
              <a:ext uri="{FF2B5EF4-FFF2-40B4-BE49-F238E27FC236}">
                <a16:creationId xmlns:a16="http://schemas.microsoft.com/office/drawing/2014/main" id="{72AD217C-735C-4AB4-8EF7-97D764D593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13" y="1967334"/>
            <a:ext cx="6667438" cy="4290646"/>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249C4C6B-0408-4940-8761-385EFD5810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293" y="1261878"/>
            <a:ext cx="11852363" cy="5151688"/>
          </a:xfrm>
          <a:prstGeom prst="rect">
            <a:avLst/>
          </a:prstGeom>
        </p:spPr>
      </p:pic>
      <p:pic>
        <p:nvPicPr>
          <p:cNvPr id="20" name="Picture 19" descr="A close up of a map&#10;&#10;Description automatically generated">
            <a:extLst>
              <a:ext uri="{FF2B5EF4-FFF2-40B4-BE49-F238E27FC236}">
                <a16:creationId xmlns:a16="http://schemas.microsoft.com/office/drawing/2014/main" id="{522607B3-E7CD-43BA-AAF5-913714B971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5331" y="304521"/>
            <a:ext cx="7834326" cy="6320982"/>
          </a:xfrm>
          <a:prstGeom prst="rect">
            <a:avLst/>
          </a:prstGeom>
        </p:spPr>
      </p:pic>
      <p:pic>
        <p:nvPicPr>
          <p:cNvPr id="4" name="Picture 3" descr="A picture containing colorful, man&#10;&#10;Description automatically generated">
            <a:extLst>
              <a:ext uri="{FF2B5EF4-FFF2-40B4-BE49-F238E27FC236}">
                <a16:creationId xmlns:a16="http://schemas.microsoft.com/office/drawing/2014/main" id="{1AB7C610-F62A-4104-8BC1-48183DD009D3}"/>
              </a:ext>
            </a:extLst>
          </p:cNvPr>
          <p:cNvPicPr>
            <a:picLocks noChangeAspect="1"/>
          </p:cNvPicPr>
          <p:nvPr/>
        </p:nvPicPr>
        <p:blipFill rotWithShape="1">
          <a:blip r:embed="rId7">
            <a:extLst>
              <a:ext uri="{28A0092B-C50C-407E-A947-70E740481C1C}">
                <a14:useLocalDpi xmlns:a14="http://schemas.microsoft.com/office/drawing/2010/main" val="0"/>
              </a:ext>
            </a:extLst>
          </a:blip>
          <a:srcRect t="9537" b="3850"/>
          <a:stretch/>
        </p:blipFill>
        <p:spPr>
          <a:xfrm>
            <a:off x="82524" y="304521"/>
            <a:ext cx="11961899" cy="6858000"/>
          </a:xfrm>
          <a:prstGeom prst="rect">
            <a:avLst/>
          </a:prstGeom>
        </p:spPr>
      </p:pic>
    </p:spTree>
    <p:extLst>
      <p:ext uri="{BB962C8B-B14F-4D97-AF65-F5344CB8AC3E}">
        <p14:creationId xmlns:p14="http://schemas.microsoft.com/office/powerpoint/2010/main" val="16382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ntent Placeholder 25">
            <a:extLst>
              <a:ext uri="{FF2B5EF4-FFF2-40B4-BE49-F238E27FC236}">
                <a16:creationId xmlns:a16="http://schemas.microsoft.com/office/drawing/2014/main" id="{1A15E63B-E2C9-4D56-BB08-60094FDE378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87566" y="1191897"/>
            <a:ext cx="7236356" cy="5591730"/>
          </a:xfrm>
        </p:spPr>
      </p:pic>
      <p:sp>
        <p:nvSpPr>
          <p:cNvPr id="2" name="Title 1">
            <a:extLst>
              <a:ext uri="{FF2B5EF4-FFF2-40B4-BE49-F238E27FC236}">
                <a16:creationId xmlns:a16="http://schemas.microsoft.com/office/drawing/2014/main" id="{03EB5BEF-6FAD-4053-9706-1A5E9F928F0F}"/>
              </a:ext>
            </a:extLst>
          </p:cNvPr>
          <p:cNvSpPr>
            <a:spLocks noGrp="1"/>
          </p:cNvSpPr>
          <p:nvPr>
            <p:ph type="title"/>
          </p:nvPr>
        </p:nvSpPr>
        <p:spPr>
          <a:xfrm>
            <a:off x="517159" y="207643"/>
            <a:ext cx="2258220" cy="906610"/>
          </a:xfrm>
          <a:solidFill>
            <a:schemeClr val="bg2">
              <a:lumMod val="20000"/>
              <a:lumOff val="80000"/>
            </a:schemeClr>
          </a:solidFill>
        </p:spPr>
        <p:txBody>
          <a:bodyPr>
            <a:normAutofit fontScale="90000"/>
          </a:bodyPr>
          <a:lstStyle/>
          <a:p>
            <a:r>
              <a:rPr lang="en-US" dirty="0" err="1">
                <a:solidFill>
                  <a:schemeClr val="bg1"/>
                </a:solidFill>
                <a:latin typeface="Bauhaus 93" panose="04030905020B02020C02" pitchFamily="82" charset="0"/>
              </a:rPr>
              <a:t>REference</a:t>
            </a:r>
            <a:r>
              <a:rPr lang="en-US" dirty="0">
                <a:solidFill>
                  <a:schemeClr val="bg1"/>
                </a:solidFill>
                <a:latin typeface="Bauhaus 93" panose="04030905020B02020C02" pitchFamily="82" charset="0"/>
              </a:rPr>
              <a:t> Docs</a:t>
            </a:r>
          </a:p>
        </p:txBody>
      </p:sp>
      <p:pic>
        <p:nvPicPr>
          <p:cNvPr id="28" name="Content Placeholder 27">
            <a:extLst>
              <a:ext uri="{FF2B5EF4-FFF2-40B4-BE49-F238E27FC236}">
                <a16:creationId xmlns:a16="http://schemas.microsoft.com/office/drawing/2014/main" id="{3697AF3D-EFC4-4CDC-B74A-DC721A9BB1B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775379" y="207643"/>
            <a:ext cx="7135131" cy="5513511"/>
          </a:xfrm>
        </p:spPr>
      </p:pic>
      <p:pic>
        <p:nvPicPr>
          <p:cNvPr id="30" name="Picture 29">
            <a:extLst>
              <a:ext uri="{FF2B5EF4-FFF2-40B4-BE49-F238E27FC236}">
                <a16:creationId xmlns:a16="http://schemas.microsoft.com/office/drawing/2014/main" id="{6FC5BD09-EACF-44DD-8F87-C51B542D7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5375" y="1486213"/>
            <a:ext cx="6920667" cy="5347788"/>
          </a:xfrm>
          <a:prstGeom prst="rect">
            <a:avLst/>
          </a:prstGeom>
        </p:spPr>
      </p:pic>
      <p:pic>
        <p:nvPicPr>
          <p:cNvPr id="32" name="Picture 31">
            <a:extLst>
              <a:ext uri="{FF2B5EF4-FFF2-40B4-BE49-F238E27FC236}">
                <a16:creationId xmlns:a16="http://schemas.microsoft.com/office/drawing/2014/main" id="{9BAB77BD-5833-4313-B018-F1900B1A32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835" y="895816"/>
            <a:ext cx="7518296" cy="5809592"/>
          </a:xfrm>
          <a:prstGeom prst="rect">
            <a:avLst/>
          </a:prstGeom>
        </p:spPr>
      </p:pic>
      <p:sp>
        <p:nvSpPr>
          <p:cNvPr id="15" name="TextBox 14">
            <a:extLst>
              <a:ext uri="{FF2B5EF4-FFF2-40B4-BE49-F238E27FC236}">
                <a16:creationId xmlns:a16="http://schemas.microsoft.com/office/drawing/2014/main" id="{A4D71DB0-63F9-4199-92E9-B51B36EAAE5D}"/>
              </a:ext>
            </a:extLst>
          </p:cNvPr>
          <p:cNvSpPr txBox="1"/>
          <p:nvPr/>
        </p:nvSpPr>
        <p:spPr>
          <a:xfrm>
            <a:off x="7916586" y="499593"/>
            <a:ext cx="3987848" cy="769441"/>
          </a:xfrm>
          <a:prstGeom prst="rect">
            <a:avLst/>
          </a:prstGeom>
          <a:solidFill>
            <a:schemeClr val="accent5"/>
          </a:solidFill>
        </p:spPr>
        <p:txBody>
          <a:bodyPr wrap="square" rtlCol="0">
            <a:spAutoFit/>
          </a:bodyPr>
          <a:lstStyle/>
          <a:p>
            <a:r>
              <a:rPr lang="en-US" sz="4400" b="1" dirty="0">
                <a:solidFill>
                  <a:schemeClr val="bg1"/>
                </a:solidFill>
              </a:rPr>
              <a:t>NS Savannah</a:t>
            </a:r>
          </a:p>
        </p:txBody>
      </p:sp>
    </p:spTree>
    <p:extLst>
      <p:ext uri="{BB962C8B-B14F-4D97-AF65-F5344CB8AC3E}">
        <p14:creationId xmlns:p14="http://schemas.microsoft.com/office/powerpoint/2010/main" val="294489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close up of a map&#10;&#10;Description automatically generated">
            <a:extLst>
              <a:ext uri="{FF2B5EF4-FFF2-40B4-BE49-F238E27FC236}">
                <a16:creationId xmlns:a16="http://schemas.microsoft.com/office/drawing/2014/main" id="{782B417A-6C7F-46CA-87BF-BFA5EAD6318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364567" y="0"/>
            <a:ext cx="10310274" cy="6334896"/>
          </a:xfrm>
        </p:spPr>
      </p:pic>
      <p:pic>
        <p:nvPicPr>
          <p:cNvPr id="11" name="Content Placeholder 10" descr="A screenshot of a map&#10;&#10;Description automatically generated">
            <a:extLst>
              <a:ext uri="{FF2B5EF4-FFF2-40B4-BE49-F238E27FC236}">
                <a16:creationId xmlns:a16="http://schemas.microsoft.com/office/drawing/2014/main" id="{D3A1A819-929F-4212-B17E-AF688C4102D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530721" y="97817"/>
            <a:ext cx="10378797" cy="6366708"/>
          </a:xfrm>
        </p:spPr>
      </p:pic>
      <p:pic>
        <p:nvPicPr>
          <p:cNvPr id="16" name="Picture 15" descr="A map of a building&#10;&#10;Description automatically generated">
            <a:extLst>
              <a:ext uri="{FF2B5EF4-FFF2-40B4-BE49-F238E27FC236}">
                <a16:creationId xmlns:a16="http://schemas.microsoft.com/office/drawing/2014/main" id="{FD7D0845-2461-4D83-A962-49D151D98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109" y="216822"/>
            <a:ext cx="10369563" cy="6366708"/>
          </a:xfrm>
          <a:prstGeom prst="rect">
            <a:avLst/>
          </a:prstGeom>
        </p:spPr>
      </p:pic>
      <p:sp>
        <p:nvSpPr>
          <p:cNvPr id="15" name="TextBox 14">
            <a:extLst>
              <a:ext uri="{FF2B5EF4-FFF2-40B4-BE49-F238E27FC236}">
                <a16:creationId xmlns:a16="http://schemas.microsoft.com/office/drawing/2014/main" id="{A4D71DB0-63F9-4199-92E9-B51B36EAAE5D}"/>
              </a:ext>
            </a:extLst>
          </p:cNvPr>
          <p:cNvSpPr txBox="1"/>
          <p:nvPr/>
        </p:nvSpPr>
        <p:spPr>
          <a:xfrm>
            <a:off x="7916586" y="740771"/>
            <a:ext cx="3987848" cy="769441"/>
          </a:xfrm>
          <a:prstGeom prst="rect">
            <a:avLst/>
          </a:prstGeom>
          <a:solidFill>
            <a:schemeClr val="accent5"/>
          </a:solidFill>
        </p:spPr>
        <p:txBody>
          <a:bodyPr wrap="square" rtlCol="0">
            <a:spAutoFit/>
          </a:bodyPr>
          <a:lstStyle/>
          <a:p>
            <a:r>
              <a:rPr lang="en-US" sz="4400" b="1" dirty="0">
                <a:solidFill>
                  <a:schemeClr val="bg1"/>
                </a:solidFill>
              </a:rPr>
              <a:t>NS Savannah</a:t>
            </a:r>
          </a:p>
        </p:txBody>
      </p:sp>
      <p:pic>
        <p:nvPicPr>
          <p:cNvPr id="18" name="Picture 17" descr="A map of a building&#10;&#10;Description automatically generated">
            <a:extLst>
              <a:ext uri="{FF2B5EF4-FFF2-40B4-BE49-F238E27FC236}">
                <a16:creationId xmlns:a16="http://schemas.microsoft.com/office/drawing/2014/main" id="{FD1115AC-650A-43D7-8FDD-DB48B86932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0546" y="321722"/>
            <a:ext cx="10306350" cy="6319456"/>
          </a:xfrm>
          <a:prstGeom prst="rect">
            <a:avLst/>
          </a:prstGeom>
        </p:spPr>
      </p:pic>
      <p:pic>
        <p:nvPicPr>
          <p:cNvPr id="20" name="Picture 19" descr="A map of a building&#10;&#10;Description automatically generated">
            <a:extLst>
              <a:ext uri="{FF2B5EF4-FFF2-40B4-BE49-F238E27FC236}">
                <a16:creationId xmlns:a16="http://schemas.microsoft.com/office/drawing/2014/main" id="{043EE6EE-CA94-419B-BEDA-27E4F4DE99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7582" y="499299"/>
            <a:ext cx="10198888" cy="6260883"/>
          </a:xfrm>
          <a:prstGeom prst="rect">
            <a:avLst/>
          </a:prstGeom>
        </p:spPr>
      </p:pic>
      <p:sp>
        <p:nvSpPr>
          <p:cNvPr id="2" name="Title 1">
            <a:extLst>
              <a:ext uri="{FF2B5EF4-FFF2-40B4-BE49-F238E27FC236}">
                <a16:creationId xmlns:a16="http://schemas.microsoft.com/office/drawing/2014/main" id="{03EB5BEF-6FAD-4053-9706-1A5E9F928F0F}"/>
              </a:ext>
            </a:extLst>
          </p:cNvPr>
          <p:cNvSpPr>
            <a:spLocks noGrp="1"/>
          </p:cNvSpPr>
          <p:nvPr>
            <p:ph type="title"/>
          </p:nvPr>
        </p:nvSpPr>
        <p:spPr>
          <a:xfrm>
            <a:off x="517159" y="431509"/>
            <a:ext cx="3334994" cy="682744"/>
          </a:xfrm>
          <a:solidFill>
            <a:schemeClr val="bg2">
              <a:lumMod val="20000"/>
              <a:lumOff val="80000"/>
            </a:schemeClr>
          </a:solidFill>
        </p:spPr>
        <p:txBody>
          <a:bodyPr>
            <a:normAutofit fontScale="90000"/>
          </a:bodyPr>
          <a:lstStyle/>
          <a:p>
            <a:r>
              <a:rPr lang="en-US" dirty="0">
                <a:solidFill>
                  <a:schemeClr val="bg1"/>
                </a:solidFill>
                <a:latin typeface="Bauhaus 93" panose="04030905020B02020C02" pitchFamily="82" charset="0"/>
              </a:rPr>
              <a:t>Plotting a hull</a:t>
            </a:r>
          </a:p>
        </p:txBody>
      </p:sp>
    </p:spTree>
    <p:extLst>
      <p:ext uri="{BB962C8B-B14F-4D97-AF65-F5344CB8AC3E}">
        <p14:creationId xmlns:p14="http://schemas.microsoft.com/office/powerpoint/2010/main" val="64897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7E951-64DF-4411-9B69-0B034CE14721}"/>
              </a:ext>
            </a:extLst>
          </p:cNvPr>
          <p:cNvSpPr>
            <a:spLocks noGrp="1"/>
          </p:cNvSpPr>
          <p:nvPr>
            <p:ph type="title"/>
          </p:nvPr>
        </p:nvSpPr>
        <p:spPr>
          <a:xfrm>
            <a:off x="696243" y="462190"/>
            <a:ext cx="6223484" cy="703386"/>
          </a:xfrm>
          <a:solidFill>
            <a:schemeClr val="bg2">
              <a:lumMod val="20000"/>
              <a:lumOff val="80000"/>
            </a:schemeClr>
          </a:solidFill>
        </p:spPr>
        <p:txBody>
          <a:bodyPr>
            <a:normAutofit fontScale="90000"/>
          </a:bodyPr>
          <a:lstStyle/>
          <a:p>
            <a:r>
              <a:rPr lang="en-US" dirty="0">
                <a:solidFill>
                  <a:schemeClr val="bg1"/>
                </a:solidFill>
                <a:latin typeface="Bauhaus 93" panose="04030905020B02020C02" pitchFamily="82" charset="0"/>
              </a:rPr>
              <a:t>CAD AND MODELING PROGRAMS</a:t>
            </a:r>
          </a:p>
        </p:txBody>
      </p:sp>
      <p:sp>
        <p:nvSpPr>
          <p:cNvPr id="3" name="Content Placeholder 2">
            <a:extLst>
              <a:ext uri="{FF2B5EF4-FFF2-40B4-BE49-F238E27FC236}">
                <a16:creationId xmlns:a16="http://schemas.microsoft.com/office/drawing/2014/main" id="{BAA092F1-0F19-4A15-87CF-4D777E5E587E}"/>
              </a:ext>
            </a:extLst>
          </p:cNvPr>
          <p:cNvSpPr>
            <a:spLocks noGrp="1"/>
          </p:cNvSpPr>
          <p:nvPr>
            <p:ph idx="1"/>
          </p:nvPr>
        </p:nvSpPr>
        <p:spPr>
          <a:xfrm>
            <a:off x="577208" y="1788661"/>
            <a:ext cx="9905999" cy="5069339"/>
          </a:xfrm>
        </p:spPr>
        <p:txBody>
          <a:bodyPr>
            <a:normAutofit/>
          </a:bodyPr>
          <a:lstStyle/>
          <a:p>
            <a:pPr marL="0" indent="0">
              <a:buNone/>
            </a:pPr>
            <a:r>
              <a:rPr lang="en-US" b="1" dirty="0">
                <a:solidFill>
                  <a:srgbClr val="FFFF00"/>
                </a:solidFill>
              </a:rPr>
              <a:t>CAD for hobbyists: Sketchup     </a:t>
            </a:r>
          </a:p>
          <a:p>
            <a:pPr marL="0" indent="0">
              <a:buNone/>
            </a:pPr>
            <a:r>
              <a:rPr lang="en-US" b="1" dirty="0">
                <a:solidFill>
                  <a:srgbClr val="FFFF00"/>
                </a:solidFill>
              </a:rPr>
              <a:t>Solid modeling for 3D printing: </a:t>
            </a:r>
            <a:r>
              <a:rPr lang="en-US" b="1" dirty="0" err="1">
                <a:solidFill>
                  <a:srgbClr val="FFFF00"/>
                </a:solidFill>
              </a:rPr>
              <a:t>AutoDesk</a:t>
            </a:r>
            <a:r>
              <a:rPr lang="en-US" b="1" dirty="0">
                <a:solidFill>
                  <a:srgbClr val="FFFF00"/>
                </a:solidFill>
              </a:rPr>
              <a:t> </a:t>
            </a:r>
            <a:r>
              <a:rPr lang="en-US" b="1" dirty="0" err="1">
                <a:solidFill>
                  <a:srgbClr val="FFFF00"/>
                </a:solidFill>
              </a:rPr>
              <a:t>TinkerCAD</a:t>
            </a:r>
            <a:r>
              <a:rPr lang="en-US" b="1" dirty="0">
                <a:solidFill>
                  <a:srgbClr val="FFFF00"/>
                </a:solidFill>
              </a:rPr>
              <a:t> (free!)</a:t>
            </a:r>
          </a:p>
          <a:p>
            <a:pPr marL="0" indent="0">
              <a:buNone/>
            </a:pPr>
            <a:r>
              <a:rPr lang="en-US" b="1" dirty="0">
                <a:solidFill>
                  <a:srgbClr val="FFFF00"/>
                </a:solidFill>
              </a:rPr>
              <a:t>CAD for design professionals: AutoCAD</a:t>
            </a:r>
          </a:p>
          <a:p>
            <a:pPr marL="0" indent="0">
              <a:buNone/>
            </a:pPr>
            <a:r>
              <a:rPr lang="en-US" b="1" dirty="0">
                <a:solidFill>
                  <a:srgbClr val="FFFF00"/>
                </a:solidFill>
              </a:rPr>
              <a:t>3D CAD modeling – simulation: </a:t>
            </a:r>
            <a:r>
              <a:rPr lang="en-US" b="1" dirty="0" err="1">
                <a:solidFill>
                  <a:srgbClr val="FFFF00"/>
                </a:solidFill>
              </a:rPr>
              <a:t>AutoDesk</a:t>
            </a:r>
            <a:r>
              <a:rPr lang="en-US" b="1" dirty="0">
                <a:solidFill>
                  <a:srgbClr val="FFFF00"/>
                </a:solidFill>
              </a:rPr>
              <a:t> Inventor</a:t>
            </a:r>
            <a:endParaRPr lang="en-US" dirty="0">
              <a:solidFill>
                <a:srgbClr val="FFFF00"/>
              </a:solidFill>
            </a:endParaRPr>
          </a:p>
          <a:p>
            <a:pPr indent="0">
              <a:buNone/>
            </a:pPr>
            <a:r>
              <a:rPr lang="en-US" dirty="0">
                <a:solidFill>
                  <a:srgbClr val="FFC000"/>
                </a:solidFill>
              </a:rPr>
              <a:t>Chain simulation: </a:t>
            </a:r>
            <a:r>
              <a:rPr lang="en-US" dirty="0">
                <a:solidFill>
                  <a:schemeClr val="bg1"/>
                </a:solidFill>
                <a:hlinkClick r:id="rId2"/>
              </a:rPr>
              <a:t>https://www.youtube.com/watch?v=ckkOt8JVFFk</a:t>
            </a:r>
            <a:endParaRPr lang="en-US" dirty="0">
              <a:solidFill>
                <a:schemeClr val="bg1"/>
              </a:solidFill>
            </a:endParaRPr>
          </a:p>
          <a:p>
            <a:pPr indent="0">
              <a:buNone/>
            </a:pPr>
            <a:r>
              <a:rPr lang="en-US" dirty="0">
                <a:solidFill>
                  <a:srgbClr val="FFC000"/>
                </a:solidFill>
              </a:rPr>
              <a:t>Robotic arms: </a:t>
            </a:r>
            <a:r>
              <a:rPr lang="en-US" dirty="0">
                <a:solidFill>
                  <a:schemeClr val="bg1"/>
                </a:solidFill>
                <a:hlinkClick r:id="rId3"/>
              </a:rPr>
              <a:t>https://www.youtube.com/watch?v=a2pJfuDeZdo</a:t>
            </a:r>
            <a:endParaRPr lang="en-US" dirty="0">
              <a:solidFill>
                <a:schemeClr val="bg1"/>
              </a:solidFill>
            </a:endParaRPr>
          </a:p>
          <a:p>
            <a:pPr indent="0">
              <a:buNone/>
            </a:pPr>
            <a:r>
              <a:rPr lang="en-US" dirty="0">
                <a:solidFill>
                  <a:srgbClr val="FFC000"/>
                </a:solidFill>
              </a:rPr>
              <a:t>Steam engine w/cutaways: </a:t>
            </a:r>
            <a:r>
              <a:rPr lang="en-US" dirty="0">
                <a:solidFill>
                  <a:schemeClr val="bg1"/>
                </a:solidFill>
                <a:hlinkClick r:id="rId4"/>
              </a:rPr>
              <a:t>https://www.youtube.com/watch?v=Iiu3UyxLEHk</a:t>
            </a:r>
            <a:r>
              <a:rPr lang="en-US" dirty="0">
                <a:solidFill>
                  <a:schemeClr val="bg1"/>
                </a:solidFill>
              </a:rPr>
              <a:t> </a:t>
            </a:r>
          </a:p>
          <a:p>
            <a:pPr indent="0">
              <a:buNone/>
            </a:pPr>
            <a:r>
              <a:rPr lang="en-US" dirty="0">
                <a:solidFill>
                  <a:srgbClr val="FFC000"/>
                </a:solidFill>
              </a:rPr>
              <a:t>Transparent steam engine: </a:t>
            </a:r>
            <a:r>
              <a:rPr lang="en-US" dirty="0">
                <a:solidFill>
                  <a:schemeClr val="bg1"/>
                </a:solidFill>
                <a:hlinkClick r:id="rId5"/>
              </a:rPr>
              <a:t>https://www.youtube.com/watch?v=OgP4oPVPjCg</a:t>
            </a:r>
            <a:r>
              <a:rPr lang="en-US" dirty="0">
                <a:solidFill>
                  <a:schemeClr val="bg1"/>
                </a:solidFill>
              </a:rPr>
              <a:t> </a:t>
            </a:r>
          </a:p>
          <a:p>
            <a:endParaRPr lang="en-US" dirty="0"/>
          </a:p>
          <a:p>
            <a:endParaRPr lang="en-US" dirty="0"/>
          </a:p>
        </p:txBody>
      </p:sp>
      <p:pic>
        <p:nvPicPr>
          <p:cNvPr id="5" name="Picture 4" descr="A close up of a logo&#10;&#10;Description automatically generated">
            <a:extLst>
              <a:ext uri="{FF2B5EF4-FFF2-40B4-BE49-F238E27FC236}">
                <a16:creationId xmlns:a16="http://schemas.microsoft.com/office/drawing/2014/main" id="{7C5EF228-8BFF-47B6-B7F4-72615A5F05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7612" y="0"/>
            <a:ext cx="3032760" cy="4098132"/>
          </a:xfrm>
          <a:prstGeom prst="rect">
            <a:avLst/>
          </a:prstGeom>
        </p:spPr>
      </p:pic>
      <p:pic>
        <p:nvPicPr>
          <p:cNvPr id="7" name="Picture 6" descr="A picture containing large, sitting, table, white&#10;&#10;Description automatically generated">
            <a:extLst>
              <a:ext uri="{FF2B5EF4-FFF2-40B4-BE49-F238E27FC236}">
                <a16:creationId xmlns:a16="http://schemas.microsoft.com/office/drawing/2014/main" id="{D4DCBD56-7136-44EA-9FF3-5783B31E3B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0181" y="462190"/>
            <a:ext cx="4821819" cy="3635942"/>
          </a:xfrm>
          <a:prstGeom prst="rect">
            <a:avLst/>
          </a:prstGeom>
        </p:spPr>
      </p:pic>
      <p:pic>
        <p:nvPicPr>
          <p:cNvPr id="9" name="Picture 8" descr="A picture containing toy, table, yellow&#10;&#10;Description automatically generated">
            <a:extLst>
              <a:ext uri="{FF2B5EF4-FFF2-40B4-BE49-F238E27FC236}">
                <a16:creationId xmlns:a16="http://schemas.microsoft.com/office/drawing/2014/main" id="{17970161-7F16-453E-9FEF-D503F7BD6F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64896" y="491012"/>
            <a:ext cx="4794678" cy="3619675"/>
          </a:xfrm>
          <a:prstGeom prst="rect">
            <a:avLst/>
          </a:prstGeom>
        </p:spPr>
      </p:pic>
      <p:pic>
        <p:nvPicPr>
          <p:cNvPr id="11" name="Picture 10" descr="A picture containing red, sitting, wooden, old&#10;&#10;Description automatically generated">
            <a:extLst>
              <a:ext uri="{FF2B5EF4-FFF2-40B4-BE49-F238E27FC236}">
                <a16:creationId xmlns:a16="http://schemas.microsoft.com/office/drawing/2014/main" id="{B6E37215-4986-4E0A-9E0B-682B007B6D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7538" y="1005469"/>
            <a:ext cx="4827104" cy="3092663"/>
          </a:xfrm>
          <a:prstGeom prst="rect">
            <a:avLst/>
          </a:prstGeom>
        </p:spPr>
      </p:pic>
      <p:pic>
        <p:nvPicPr>
          <p:cNvPr id="13" name="Picture 12" descr="A picture containing monitor, sitting, front, black&#10;&#10;Description automatically generated">
            <a:extLst>
              <a:ext uri="{FF2B5EF4-FFF2-40B4-BE49-F238E27FC236}">
                <a16:creationId xmlns:a16="http://schemas.microsoft.com/office/drawing/2014/main" id="{90F7C508-4BBB-4CD5-86B1-75AEA03C6D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64896" y="487317"/>
            <a:ext cx="4802066" cy="3619675"/>
          </a:xfrm>
          <a:prstGeom prst="rect">
            <a:avLst/>
          </a:prstGeom>
        </p:spPr>
      </p:pic>
    </p:spTree>
    <p:extLst>
      <p:ext uri="{BB962C8B-B14F-4D97-AF65-F5344CB8AC3E}">
        <p14:creationId xmlns:p14="http://schemas.microsoft.com/office/powerpoint/2010/main" val="137480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train on a steel track&#10;&#10;Description automatically generated">
            <a:extLst>
              <a:ext uri="{FF2B5EF4-FFF2-40B4-BE49-F238E27FC236}">
                <a16:creationId xmlns:a16="http://schemas.microsoft.com/office/drawing/2014/main" id="{1641E8BF-A109-4F2C-9CC7-7822EA0D96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0143" y="168964"/>
            <a:ext cx="5901828" cy="3648808"/>
          </a:xfrm>
          <a:prstGeom prst="rect">
            <a:avLst/>
          </a:prstGeom>
        </p:spPr>
      </p:pic>
      <p:pic>
        <p:nvPicPr>
          <p:cNvPr id="16" name="Picture 15" descr="A picture containing road, building, outdoor, green&#10;&#10;Description automatically generated">
            <a:extLst>
              <a:ext uri="{FF2B5EF4-FFF2-40B4-BE49-F238E27FC236}">
                <a16:creationId xmlns:a16="http://schemas.microsoft.com/office/drawing/2014/main" id="{BA8D1037-D484-42CA-A4F1-3C21E641C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469" y="492370"/>
            <a:ext cx="5996340" cy="3347754"/>
          </a:xfrm>
          <a:prstGeom prst="rect">
            <a:avLst/>
          </a:prstGeom>
        </p:spPr>
      </p:pic>
      <p:sp>
        <p:nvSpPr>
          <p:cNvPr id="2" name="Title 1">
            <a:extLst>
              <a:ext uri="{FF2B5EF4-FFF2-40B4-BE49-F238E27FC236}">
                <a16:creationId xmlns:a16="http://schemas.microsoft.com/office/drawing/2014/main" id="{54B7E951-64DF-4411-9B69-0B034CE14721}"/>
              </a:ext>
            </a:extLst>
          </p:cNvPr>
          <p:cNvSpPr>
            <a:spLocks noGrp="1"/>
          </p:cNvSpPr>
          <p:nvPr>
            <p:ph type="title"/>
          </p:nvPr>
        </p:nvSpPr>
        <p:spPr>
          <a:xfrm>
            <a:off x="452409" y="492370"/>
            <a:ext cx="5163582" cy="703386"/>
          </a:xfrm>
          <a:solidFill>
            <a:schemeClr val="bg2">
              <a:lumMod val="20000"/>
              <a:lumOff val="80000"/>
            </a:schemeClr>
          </a:solidFill>
        </p:spPr>
        <p:txBody>
          <a:bodyPr>
            <a:normAutofit/>
          </a:bodyPr>
          <a:lstStyle/>
          <a:p>
            <a:r>
              <a:rPr lang="en-US" dirty="0">
                <a:solidFill>
                  <a:schemeClr val="bg1"/>
                </a:solidFill>
                <a:latin typeface="Bauhaus 93" panose="04030905020B02020C02" pitchFamily="82" charset="0"/>
              </a:rPr>
              <a:t>SIMULATION AND GAMES</a:t>
            </a:r>
          </a:p>
        </p:txBody>
      </p:sp>
      <p:sp>
        <p:nvSpPr>
          <p:cNvPr id="3" name="Content Placeholder 2">
            <a:extLst>
              <a:ext uri="{FF2B5EF4-FFF2-40B4-BE49-F238E27FC236}">
                <a16:creationId xmlns:a16="http://schemas.microsoft.com/office/drawing/2014/main" id="{BAA092F1-0F19-4A15-87CF-4D777E5E587E}"/>
              </a:ext>
            </a:extLst>
          </p:cNvPr>
          <p:cNvSpPr>
            <a:spLocks noGrp="1"/>
          </p:cNvSpPr>
          <p:nvPr>
            <p:ph idx="1"/>
          </p:nvPr>
        </p:nvSpPr>
        <p:spPr>
          <a:xfrm>
            <a:off x="581654" y="1283102"/>
            <a:ext cx="5444026" cy="5069339"/>
          </a:xfrm>
        </p:spPr>
        <p:txBody>
          <a:bodyPr>
            <a:normAutofit fontScale="85000" lnSpcReduction="10000"/>
          </a:bodyPr>
          <a:lstStyle/>
          <a:p>
            <a:pPr marL="0" indent="0">
              <a:buNone/>
            </a:pPr>
            <a:r>
              <a:rPr lang="en-US" dirty="0">
                <a:solidFill>
                  <a:schemeClr val="bg1"/>
                </a:solidFill>
              </a:rPr>
              <a:t> </a:t>
            </a:r>
            <a:r>
              <a:rPr lang="en-US" sz="2000" b="1" dirty="0">
                <a:solidFill>
                  <a:srgbClr val="FFFF00"/>
                </a:solidFill>
              </a:rPr>
              <a:t>3D rendering and animation: </a:t>
            </a:r>
            <a:r>
              <a:rPr lang="en-US" sz="2000" b="1" dirty="0" err="1">
                <a:solidFill>
                  <a:srgbClr val="FFC000"/>
                </a:solidFill>
              </a:rPr>
              <a:t>AutoDesk</a:t>
            </a:r>
            <a:r>
              <a:rPr lang="en-US" sz="2000" b="1" dirty="0">
                <a:solidFill>
                  <a:srgbClr val="FFC000"/>
                </a:solidFill>
              </a:rPr>
              <a:t> 3DS[</a:t>
            </a:r>
            <a:r>
              <a:rPr lang="en-US" sz="2000" b="1" dirty="0" err="1">
                <a:solidFill>
                  <a:srgbClr val="FFC000"/>
                </a:solidFill>
              </a:rPr>
              <a:t>tudio</a:t>
            </a:r>
            <a:r>
              <a:rPr lang="en-US" sz="2000" b="1" dirty="0">
                <a:solidFill>
                  <a:srgbClr val="FFC000"/>
                </a:solidFill>
              </a:rPr>
              <a:t>] Max</a:t>
            </a:r>
          </a:p>
          <a:p>
            <a:pPr indent="0">
              <a:spcBef>
                <a:spcPts val="0"/>
              </a:spcBef>
              <a:spcAft>
                <a:spcPts val="600"/>
              </a:spcAft>
              <a:buNone/>
            </a:pPr>
            <a:r>
              <a:rPr lang="en-US" sz="2000" dirty="0">
                <a:solidFill>
                  <a:srgbClr val="FFC000"/>
                </a:solidFill>
              </a:rPr>
              <a:t>Locomotive:</a:t>
            </a:r>
            <a:r>
              <a:rPr lang="en-US" sz="2000" dirty="0">
                <a:solidFill>
                  <a:schemeClr val="bg1"/>
                </a:solidFill>
              </a:rPr>
              <a:t> </a:t>
            </a:r>
            <a:r>
              <a:rPr lang="en-US" sz="2000" dirty="0">
                <a:solidFill>
                  <a:schemeClr val="bg1"/>
                </a:solidFill>
                <a:hlinkClick r:id="rId4"/>
              </a:rPr>
              <a:t>https://www.youtube.com/watch?v=xJVdkGyRmEo</a:t>
            </a:r>
            <a:r>
              <a:rPr lang="en-US" sz="2000" dirty="0">
                <a:solidFill>
                  <a:schemeClr val="bg1"/>
                </a:solidFill>
              </a:rPr>
              <a:t> </a:t>
            </a:r>
          </a:p>
          <a:p>
            <a:pPr marL="0" indent="0">
              <a:spcBef>
                <a:spcPts val="0"/>
              </a:spcBef>
              <a:buNone/>
            </a:pPr>
            <a:r>
              <a:rPr lang="en-US" sz="2000" b="1" dirty="0">
                <a:solidFill>
                  <a:srgbClr val="FFFF00"/>
                </a:solidFill>
              </a:rPr>
              <a:t>Interactive video game animation: </a:t>
            </a:r>
            <a:r>
              <a:rPr lang="en-US" sz="2000" b="1" dirty="0" err="1">
                <a:solidFill>
                  <a:srgbClr val="FFC000"/>
                </a:solidFill>
              </a:rPr>
              <a:t>AutoDesk</a:t>
            </a:r>
            <a:r>
              <a:rPr lang="en-US" sz="2000" b="1" dirty="0">
                <a:solidFill>
                  <a:srgbClr val="FFC000"/>
                </a:solidFill>
              </a:rPr>
              <a:t> Maya, Cinema 4, Unity </a:t>
            </a:r>
            <a:r>
              <a:rPr lang="en-US" sz="2000" b="1" dirty="0" err="1">
                <a:solidFill>
                  <a:srgbClr val="FFC000"/>
                </a:solidFill>
              </a:rPr>
              <a:t>Mecanim</a:t>
            </a:r>
            <a:r>
              <a:rPr lang="en-US" sz="2000" b="1" dirty="0">
                <a:solidFill>
                  <a:srgbClr val="FFC000"/>
                </a:solidFill>
              </a:rPr>
              <a:t>, Blender </a:t>
            </a:r>
          </a:p>
          <a:p>
            <a:pPr indent="0">
              <a:spcBef>
                <a:spcPts val="0"/>
              </a:spcBef>
              <a:spcAft>
                <a:spcPts val="600"/>
              </a:spcAft>
              <a:buNone/>
            </a:pPr>
            <a:r>
              <a:rPr lang="en-US" sz="2000" dirty="0">
                <a:solidFill>
                  <a:srgbClr val="FFC000"/>
                </a:solidFill>
              </a:rPr>
              <a:t>Flying Scotsman (Maya):</a:t>
            </a:r>
            <a:r>
              <a:rPr lang="en-US" sz="2000" b="1" dirty="0">
                <a:solidFill>
                  <a:schemeClr val="bg1"/>
                </a:solidFill>
              </a:rPr>
              <a:t> </a:t>
            </a:r>
            <a:r>
              <a:rPr lang="en-US" sz="2000" dirty="0">
                <a:solidFill>
                  <a:schemeClr val="bg1"/>
                </a:solidFill>
              </a:rPr>
              <a:t> </a:t>
            </a:r>
            <a:r>
              <a:rPr lang="en-US" sz="2000" dirty="0">
                <a:solidFill>
                  <a:schemeClr val="bg1"/>
                </a:solidFill>
                <a:hlinkClick r:id="rId5"/>
              </a:rPr>
              <a:t>https://www.youtube.com/watch?v=mzCzYoNy9gQ</a:t>
            </a:r>
            <a:r>
              <a:rPr lang="en-US" sz="2000" dirty="0">
                <a:solidFill>
                  <a:schemeClr val="bg1"/>
                </a:solidFill>
              </a:rPr>
              <a:t> </a:t>
            </a:r>
          </a:p>
          <a:p>
            <a:pPr marL="0" indent="0">
              <a:spcBef>
                <a:spcPts val="0"/>
              </a:spcBef>
              <a:buNone/>
            </a:pPr>
            <a:r>
              <a:rPr lang="en-US" sz="2000" b="1" dirty="0">
                <a:solidFill>
                  <a:srgbClr val="FFFF00"/>
                </a:solidFill>
              </a:rPr>
              <a:t>Games/simulations:</a:t>
            </a:r>
          </a:p>
          <a:p>
            <a:pPr indent="0">
              <a:spcBef>
                <a:spcPts val="0"/>
              </a:spcBef>
              <a:spcAft>
                <a:spcPts val="600"/>
              </a:spcAft>
              <a:buNone/>
            </a:pPr>
            <a:r>
              <a:rPr lang="en-US" sz="2000" b="1" dirty="0">
                <a:solidFill>
                  <a:srgbClr val="FFC000"/>
                </a:solidFill>
              </a:rPr>
              <a:t>Vehicle Simulator </a:t>
            </a:r>
            <a:r>
              <a:rPr lang="en-US" sz="2000" dirty="0">
                <a:solidFill>
                  <a:srgbClr val="FFC000"/>
                </a:solidFill>
              </a:rPr>
              <a:t>5 ships video (create ships in 3DS)</a:t>
            </a:r>
            <a:r>
              <a:rPr lang="en-US" sz="2000" b="1" dirty="0">
                <a:solidFill>
                  <a:srgbClr val="FFC000"/>
                </a:solidFill>
              </a:rPr>
              <a:t>:</a:t>
            </a:r>
            <a:r>
              <a:rPr lang="en-US" sz="2000" b="1" dirty="0">
                <a:solidFill>
                  <a:srgbClr val="FFFF00"/>
                </a:solidFill>
              </a:rPr>
              <a:t> </a:t>
            </a:r>
            <a:r>
              <a:rPr lang="en-US" sz="2000" dirty="0">
                <a:solidFill>
                  <a:srgbClr val="FFFF00"/>
                </a:solidFill>
                <a:hlinkClick r:id="rId6"/>
              </a:rPr>
              <a:t>https://www.youtube.com/watch?time_continue=4&amp;v=hG7YRujgQeU&amp;feature=emb_logo</a:t>
            </a:r>
            <a:r>
              <a:rPr lang="en-US" sz="2000" dirty="0">
                <a:solidFill>
                  <a:srgbClr val="FFFF00"/>
                </a:solidFill>
              </a:rPr>
              <a:t>  </a:t>
            </a:r>
          </a:p>
          <a:p>
            <a:pPr indent="0">
              <a:spcBef>
                <a:spcPts val="0"/>
              </a:spcBef>
              <a:spcAft>
                <a:spcPts val="600"/>
              </a:spcAft>
              <a:buNone/>
            </a:pPr>
            <a:r>
              <a:rPr lang="en-US" sz="2000" b="1" dirty="0">
                <a:solidFill>
                  <a:srgbClr val="FFC000"/>
                </a:solidFill>
              </a:rPr>
              <a:t>Vehicle Simulator </a:t>
            </a:r>
            <a:r>
              <a:rPr lang="en-US" sz="2000" dirty="0">
                <a:solidFill>
                  <a:srgbClr val="FFC000"/>
                </a:solidFill>
              </a:rPr>
              <a:t>HMAS Anzac </a:t>
            </a:r>
            <a:r>
              <a:rPr lang="en-US" sz="2000" dirty="0">
                <a:solidFill>
                  <a:srgbClr val="FFFF00"/>
                </a:solidFill>
              </a:rPr>
              <a:t>(contributed by user)</a:t>
            </a:r>
          </a:p>
          <a:p>
            <a:pPr indent="0">
              <a:spcBef>
                <a:spcPts val="0"/>
              </a:spcBef>
              <a:buNone/>
            </a:pPr>
            <a:r>
              <a:rPr lang="en-US" sz="2000" b="1" dirty="0" err="1">
                <a:solidFill>
                  <a:srgbClr val="FFC000"/>
                </a:solidFill>
              </a:rPr>
              <a:t>DVOMarineDesign</a:t>
            </a:r>
            <a:r>
              <a:rPr lang="en-US" sz="2000" dirty="0">
                <a:solidFill>
                  <a:srgbClr val="FFC000"/>
                </a:solidFill>
              </a:rPr>
              <a:t> SS United States model for Vehicle Simulator or Virtual Sailor 7: </a:t>
            </a:r>
            <a:r>
              <a:rPr lang="en-US" sz="2000" dirty="0">
                <a:solidFill>
                  <a:srgbClr val="FFC000"/>
                </a:solidFill>
                <a:hlinkClick r:id="rId7"/>
              </a:rPr>
              <a:t>https://www.youtube.com/watch?time_continue=11&amp;v=MhCY8J3134s&amp;feature=emb_logo</a:t>
            </a:r>
            <a:r>
              <a:rPr lang="en-US" sz="2000" dirty="0">
                <a:solidFill>
                  <a:srgbClr val="FFC000"/>
                </a:solidFill>
              </a:rPr>
              <a:t> </a:t>
            </a:r>
            <a:endParaRPr lang="en-US" sz="2000" dirty="0">
              <a:solidFill>
                <a:schemeClr val="bg1"/>
              </a:solidFill>
            </a:endParaRPr>
          </a:p>
          <a:p>
            <a:endParaRPr lang="en-US" sz="2000" dirty="0"/>
          </a:p>
          <a:p>
            <a:endParaRPr lang="en-US" dirty="0"/>
          </a:p>
        </p:txBody>
      </p:sp>
      <p:pic>
        <p:nvPicPr>
          <p:cNvPr id="10" name="Picture 9" descr="A small boat in a large body of water&#10;&#10;Description automatically generated">
            <a:extLst>
              <a:ext uri="{FF2B5EF4-FFF2-40B4-BE49-F238E27FC236}">
                <a16:creationId xmlns:a16="http://schemas.microsoft.com/office/drawing/2014/main" id="{BEF1C48E-C20F-461C-8785-7780E8106ACE}"/>
              </a:ext>
            </a:extLst>
          </p:cNvPr>
          <p:cNvPicPr>
            <a:picLocks noChangeAspect="1"/>
          </p:cNvPicPr>
          <p:nvPr/>
        </p:nvPicPr>
        <p:blipFill rotWithShape="1">
          <a:blip r:embed="rId8">
            <a:extLst>
              <a:ext uri="{28A0092B-C50C-407E-A947-70E740481C1C}">
                <a14:useLocalDpi xmlns:a14="http://schemas.microsoft.com/office/drawing/2010/main" val="0"/>
              </a:ext>
            </a:extLst>
          </a:blip>
          <a:srcRect l="2619" r="24660" b="6553"/>
          <a:stretch/>
        </p:blipFill>
        <p:spPr>
          <a:xfrm>
            <a:off x="6590954" y="1044914"/>
            <a:ext cx="5433078" cy="3927105"/>
          </a:xfrm>
          <a:prstGeom prst="rect">
            <a:avLst/>
          </a:prstGeom>
        </p:spPr>
      </p:pic>
      <p:pic>
        <p:nvPicPr>
          <p:cNvPr id="12" name="Picture 11" descr="A large ship in a body of water&#10;&#10;Description automatically generated">
            <a:extLst>
              <a:ext uri="{FF2B5EF4-FFF2-40B4-BE49-F238E27FC236}">
                <a16:creationId xmlns:a16="http://schemas.microsoft.com/office/drawing/2014/main" id="{39E993B4-20B1-4CEC-A624-61447870BA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7973" y="1575626"/>
            <a:ext cx="5398836" cy="4057510"/>
          </a:xfrm>
          <a:prstGeom prst="rect">
            <a:avLst/>
          </a:prstGeom>
        </p:spPr>
      </p:pic>
      <p:pic>
        <p:nvPicPr>
          <p:cNvPr id="6" name="Picture 5" descr="A large ship in a body of water&#10;&#10;Description automatically generated">
            <a:extLst>
              <a:ext uri="{FF2B5EF4-FFF2-40B4-BE49-F238E27FC236}">
                <a16:creationId xmlns:a16="http://schemas.microsoft.com/office/drawing/2014/main" id="{D706063D-ECF3-403F-B4FA-59AA89CEB5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42925" y="2071189"/>
            <a:ext cx="5551427" cy="4220307"/>
          </a:xfrm>
          <a:prstGeom prst="rect">
            <a:avLst/>
          </a:prstGeom>
        </p:spPr>
      </p:pic>
      <p:pic>
        <p:nvPicPr>
          <p:cNvPr id="8" name="Picture 7" descr="A large ship in the background&#10;&#10;Description automatically generated">
            <a:extLst>
              <a:ext uri="{FF2B5EF4-FFF2-40B4-BE49-F238E27FC236}">
                <a16:creationId xmlns:a16="http://schemas.microsoft.com/office/drawing/2014/main" id="{E5E675E4-F618-44F0-922A-5F87E883A2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0" y="2468728"/>
            <a:ext cx="5539971" cy="4220308"/>
          </a:xfrm>
          <a:prstGeom prst="rect">
            <a:avLst/>
          </a:prstGeom>
        </p:spPr>
      </p:pic>
    </p:spTree>
    <p:extLst>
      <p:ext uri="{BB962C8B-B14F-4D97-AF65-F5344CB8AC3E}">
        <p14:creationId xmlns:p14="http://schemas.microsoft.com/office/powerpoint/2010/main" val="321782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69AF1-DC2A-40DD-9A89-F444774AA9A8}"/>
              </a:ext>
            </a:extLst>
          </p:cNvPr>
          <p:cNvSpPr>
            <a:spLocks noGrp="1"/>
          </p:cNvSpPr>
          <p:nvPr>
            <p:ph type="title"/>
          </p:nvPr>
        </p:nvSpPr>
        <p:spPr/>
        <p:txBody>
          <a:bodyPr/>
          <a:lstStyle/>
          <a:p>
            <a:endParaRPr lang="en-US" dirty="0"/>
          </a:p>
        </p:txBody>
      </p:sp>
      <p:pic>
        <p:nvPicPr>
          <p:cNvPr id="5" name="Content Placeholder 4" descr="A close up of a logo&#10;&#10;Description automatically generated">
            <a:extLst>
              <a:ext uri="{FF2B5EF4-FFF2-40B4-BE49-F238E27FC236}">
                <a16:creationId xmlns:a16="http://schemas.microsoft.com/office/drawing/2014/main" id="{E077C71D-C16B-49C2-81D4-1FE5A74244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8701" y="0"/>
            <a:ext cx="9067716" cy="6789906"/>
          </a:xfrm>
        </p:spPr>
      </p:pic>
      <p:pic>
        <p:nvPicPr>
          <p:cNvPr id="11" name="Picture 10" descr="A picture containing room&#10;&#10;Description automatically generated">
            <a:extLst>
              <a:ext uri="{FF2B5EF4-FFF2-40B4-BE49-F238E27FC236}">
                <a16:creationId xmlns:a16="http://schemas.microsoft.com/office/drawing/2014/main" id="{A4ACEAF7-2879-4EFD-AB0E-393E38980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247" y="1688464"/>
            <a:ext cx="3769200" cy="3191305"/>
          </a:xfrm>
          <a:prstGeom prst="rect">
            <a:avLst/>
          </a:prstGeom>
        </p:spPr>
      </p:pic>
      <p:pic>
        <p:nvPicPr>
          <p:cNvPr id="4" name="Picture 3" descr="A picture containing indoor, table, sitting, vase&#10;&#10;Description automatically generated">
            <a:extLst>
              <a:ext uri="{FF2B5EF4-FFF2-40B4-BE49-F238E27FC236}">
                <a16:creationId xmlns:a16="http://schemas.microsoft.com/office/drawing/2014/main" id="{36BE5D63-777E-450C-8436-AB3752023D98}"/>
              </a:ext>
            </a:extLst>
          </p:cNvPr>
          <p:cNvPicPr>
            <a:picLocks noChangeAspect="1"/>
          </p:cNvPicPr>
          <p:nvPr/>
        </p:nvPicPr>
        <p:blipFill rotWithShape="1">
          <a:blip r:embed="rId4">
            <a:extLst>
              <a:ext uri="{28A0092B-C50C-407E-A947-70E740481C1C}">
                <a14:useLocalDpi xmlns:a14="http://schemas.microsoft.com/office/drawing/2010/main" val="0"/>
              </a:ext>
            </a:extLst>
          </a:blip>
          <a:srcRect l="26873" r="27309"/>
          <a:stretch/>
        </p:blipFill>
        <p:spPr>
          <a:xfrm>
            <a:off x="8672945" y="267566"/>
            <a:ext cx="3241964" cy="3976551"/>
          </a:xfrm>
          <a:prstGeom prst="rect">
            <a:avLst/>
          </a:prstGeom>
        </p:spPr>
      </p:pic>
      <p:pic>
        <p:nvPicPr>
          <p:cNvPr id="9" name="Picture 8" descr="A black and yellow car in a parking lot&#10;&#10;Description automatically generated">
            <a:extLst>
              <a:ext uri="{FF2B5EF4-FFF2-40B4-BE49-F238E27FC236}">
                <a16:creationId xmlns:a16="http://schemas.microsoft.com/office/drawing/2014/main" id="{CC8DF672-AD3D-4964-9B60-0406E0F945B0}"/>
              </a:ext>
            </a:extLst>
          </p:cNvPr>
          <p:cNvPicPr>
            <a:picLocks noChangeAspect="1"/>
          </p:cNvPicPr>
          <p:nvPr/>
        </p:nvPicPr>
        <p:blipFill rotWithShape="1">
          <a:blip r:embed="rId5">
            <a:extLst>
              <a:ext uri="{28A0092B-C50C-407E-A947-70E740481C1C}">
                <a14:useLocalDpi xmlns:a14="http://schemas.microsoft.com/office/drawing/2010/main" val="0"/>
              </a:ext>
            </a:extLst>
          </a:blip>
          <a:srcRect l="9362" t="9019" r="48636"/>
          <a:stretch/>
        </p:blipFill>
        <p:spPr>
          <a:xfrm>
            <a:off x="197564" y="2922623"/>
            <a:ext cx="2864291" cy="3489991"/>
          </a:xfrm>
          <a:prstGeom prst="rect">
            <a:avLst/>
          </a:prstGeom>
        </p:spPr>
      </p:pic>
    </p:spTree>
    <p:extLst>
      <p:ext uri="{BB962C8B-B14F-4D97-AF65-F5344CB8AC3E}">
        <p14:creationId xmlns:p14="http://schemas.microsoft.com/office/powerpoint/2010/main" val="2676574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standing in a room&#10;&#10;Description automatically generated">
            <a:extLst>
              <a:ext uri="{FF2B5EF4-FFF2-40B4-BE49-F238E27FC236}">
                <a16:creationId xmlns:a16="http://schemas.microsoft.com/office/drawing/2014/main" id="{6EAB90D1-69D9-4F38-8AC6-8328B1F255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9446" y="366165"/>
            <a:ext cx="4926063" cy="2702493"/>
          </a:xfrm>
          <a:prstGeom prst="rect">
            <a:avLst/>
          </a:prstGeom>
        </p:spPr>
      </p:pic>
      <p:sp>
        <p:nvSpPr>
          <p:cNvPr id="2" name="Title 1">
            <a:extLst>
              <a:ext uri="{FF2B5EF4-FFF2-40B4-BE49-F238E27FC236}">
                <a16:creationId xmlns:a16="http://schemas.microsoft.com/office/drawing/2014/main" id="{533E8F9C-63D1-4FAD-85CA-A7C2B19EB74D}"/>
              </a:ext>
            </a:extLst>
          </p:cNvPr>
          <p:cNvSpPr>
            <a:spLocks noGrp="1"/>
          </p:cNvSpPr>
          <p:nvPr>
            <p:ph type="title"/>
          </p:nvPr>
        </p:nvSpPr>
        <p:spPr>
          <a:xfrm>
            <a:off x="617137" y="477757"/>
            <a:ext cx="5839082" cy="863210"/>
          </a:xfrm>
          <a:solidFill>
            <a:schemeClr val="bg2">
              <a:lumMod val="20000"/>
              <a:lumOff val="80000"/>
            </a:schemeClr>
          </a:solidFill>
        </p:spPr>
        <p:txBody>
          <a:bodyPr>
            <a:normAutofit fontScale="90000"/>
          </a:bodyPr>
          <a:lstStyle/>
          <a:p>
            <a:r>
              <a:rPr lang="en-US" dirty="0">
                <a:solidFill>
                  <a:schemeClr val="bg1"/>
                </a:solidFill>
                <a:latin typeface="Bauhaus 93" panose="04030905020B02020C02" pitchFamily="82" charset="0"/>
              </a:rPr>
              <a:t>The beginnings: 2D Computer Aided Drafting </a:t>
            </a:r>
            <a:endParaRPr lang="en-US" dirty="0"/>
          </a:p>
        </p:txBody>
      </p:sp>
      <p:sp>
        <p:nvSpPr>
          <p:cNvPr id="3" name="Content Placeholder 2">
            <a:extLst>
              <a:ext uri="{FF2B5EF4-FFF2-40B4-BE49-F238E27FC236}">
                <a16:creationId xmlns:a16="http://schemas.microsoft.com/office/drawing/2014/main" id="{F4BE5B75-1AC6-4022-BD0B-56407E49998B}"/>
              </a:ext>
            </a:extLst>
          </p:cNvPr>
          <p:cNvSpPr>
            <a:spLocks noGrp="1"/>
          </p:cNvSpPr>
          <p:nvPr>
            <p:ph idx="1"/>
          </p:nvPr>
        </p:nvSpPr>
        <p:spPr>
          <a:xfrm>
            <a:off x="617137" y="1484416"/>
            <a:ext cx="6909079" cy="5189516"/>
          </a:xfrm>
        </p:spPr>
        <p:txBody>
          <a:bodyPr>
            <a:normAutofit fontScale="77500" lnSpcReduction="20000"/>
          </a:bodyPr>
          <a:lstStyle/>
          <a:p>
            <a:pPr marL="461963"/>
            <a:r>
              <a:rPr lang="en-US" dirty="0"/>
              <a:t>1960’s: Limited to high-end workstations in automotive and aerospace industries using custom software</a:t>
            </a:r>
          </a:p>
          <a:p>
            <a:pPr marL="461963"/>
            <a:r>
              <a:rPr lang="en-US" dirty="0"/>
              <a:t>1964: GM+IBM’s DAC-1 (Design Augmented by Computer); McDonnel-Douglas CADD (1966); Lockheed CADAM (1967); Ford PDGS (1967); Bell GRAPHIC 1; Citroen and Renault (</a:t>
            </a:r>
            <a:r>
              <a:rPr lang="en-US" dirty="0" err="1"/>
              <a:t>Bézier</a:t>
            </a:r>
            <a:r>
              <a:rPr lang="en-US" dirty="0"/>
              <a:t>) – UNISURF 1971 car body design and tooling</a:t>
            </a:r>
          </a:p>
          <a:p>
            <a:pPr marL="457200"/>
            <a:r>
              <a:rPr lang="en-US" dirty="0"/>
              <a:t>1970’s: Workstations and software from Apollo, Sun, IBM, HP, DEC developed for UNIX platforms</a:t>
            </a:r>
          </a:p>
          <a:p>
            <a:pPr marL="457200"/>
            <a:r>
              <a:rPr lang="en-US" dirty="0"/>
              <a:t>Initially 2D CADD used primarily to draft plans in a traditional manner – plans were printed out using a pen plotter</a:t>
            </a:r>
          </a:p>
          <a:p>
            <a:pPr marL="457200"/>
            <a:r>
              <a:rPr lang="en-US" dirty="0"/>
              <a:t>1977: Dassault CATIA; partnered w/IBM for commercial release in 1982; used by Boeing in 1988 to design 777</a:t>
            </a:r>
          </a:p>
          <a:p>
            <a:pPr indent="0">
              <a:buNone/>
            </a:pPr>
            <a:r>
              <a:rPr lang="en-US" dirty="0">
                <a:hlinkClick r:id="rId3"/>
              </a:rPr>
              <a:t>https://medium.com/technical-illustration/evolution-of-cad-from-light-pens-to-synchronous-technology-549cc8eef5d0</a:t>
            </a:r>
            <a:r>
              <a:rPr lang="en-US" dirty="0"/>
              <a:t> </a:t>
            </a:r>
          </a:p>
          <a:p>
            <a:pPr marL="0" indent="0">
              <a:buNone/>
            </a:pPr>
            <a:endParaRPr lang="en-US" dirty="0"/>
          </a:p>
        </p:txBody>
      </p:sp>
      <p:pic>
        <p:nvPicPr>
          <p:cNvPr id="8" name="Picture 7" descr="A group of people sitting at a desk&#10;&#10;Description automatically generated">
            <a:extLst>
              <a:ext uri="{FF2B5EF4-FFF2-40B4-BE49-F238E27FC236}">
                <a16:creationId xmlns:a16="http://schemas.microsoft.com/office/drawing/2014/main" id="{407665CF-29EC-4DA8-A2B2-B287BF09B4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9446" y="3192483"/>
            <a:ext cx="4694052" cy="3168485"/>
          </a:xfrm>
          <a:prstGeom prst="rect">
            <a:avLst/>
          </a:prstGeom>
        </p:spPr>
      </p:pic>
      <p:pic>
        <p:nvPicPr>
          <p:cNvPr id="10" name="Picture 9" descr="A screen shot of a person&#10;&#10;Description automatically generated">
            <a:extLst>
              <a:ext uri="{FF2B5EF4-FFF2-40B4-BE49-F238E27FC236}">
                <a16:creationId xmlns:a16="http://schemas.microsoft.com/office/drawing/2014/main" id="{45072423-ADC9-464A-B3CE-E2AB2B7737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9718" y="1956584"/>
            <a:ext cx="3665517" cy="3665517"/>
          </a:xfrm>
          <a:prstGeom prst="rect">
            <a:avLst/>
          </a:prstGeom>
        </p:spPr>
      </p:pic>
    </p:spTree>
    <p:extLst>
      <p:ext uri="{BB962C8B-B14F-4D97-AF65-F5344CB8AC3E}">
        <p14:creationId xmlns:p14="http://schemas.microsoft.com/office/powerpoint/2010/main" val="120293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E8F9C-63D1-4FAD-85CA-A7C2B19EB74D}"/>
              </a:ext>
            </a:extLst>
          </p:cNvPr>
          <p:cNvSpPr>
            <a:spLocks noGrp="1"/>
          </p:cNvSpPr>
          <p:nvPr>
            <p:ph type="title"/>
          </p:nvPr>
        </p:nvSpPr>
        <p:spPr>
          <a:xfrm>
            <a:off x="1141413" y="618518"/>
            <a:ext cx="6727702" cy="863210"/>
          </a:xfrm>
          <a:solidFill>
            <a:schemeClr val="bg2">
              <a:lumMod val="20000"/>
              <a:lumOff val="80000"/>
            </a:schemeClr>
          </a:solidFill>
        </p:spPr>
        <p:txBody>
          <a:bodyPr>
            <a:normAutofit fontScale="90000"/>
          </a:bodyPr>
          <a:lstStyle/>
          <a:p>
            <a:r>
              <a:rPr lang="en-US" dirty="0">
                <a:solidFill>
                  <a:schemeClr val="bg1"/>
                </a:solidFill>
                <a:latin typeface="Bauhaus 93" panose="04030905020B02020C02" pitchFamily="82" charset="0"/>
              </a:rPr>
              <a:t>3D Computer Aided Drafting and Design (CADD)</a:t>
            </a:r>
            <a:endParaRPr lang="en-US" dirty="0"/>
          </a:p>
        </p:txBody>
      </p:sp>
      <p:sp>
        <p:nvSpPr>
          <p:cNvPr id="3" name="Content Placeholder 2">
            <a:extLst>
              <a:ext uri="{FF2B5EF4-FFF2-40B4-BE49-F238E27FC236}">
                <a16:creationId xmlns:a16="http://schemas.microsoft.com/office/drawing/2014/main" id="{F4BE5B75-1AC6-4022-BD0B-56407E49998B}"/>
              </a:ext>
            </a:extLst>
          </p:cNvPr>
          <p:cNvSpPr>
            <a:spLocks noGrp="1"/>
          </p:cNvSpPr>
          <p:nvPr>
            <p:ph idx="1"/>
          </p:nvPr>
        </p:nvSpPr>
        <p:spPr>
          <a:xfrm>
            <a:off x="1072662" y="2989384"/>
            <a:ext cx="5961184" cy="3320978"/>
          </a:xfrm>
        </p:spPr>
        <p:txBody>
          <a:bodyPr>
            <a:normAutofit/>
          </a:bodyPr>
          <a:lstStyle/>
          <a:p>
            <a:pPr marL="0" indent="0">
              <a:spcBef>
                <a:spcPts val="0"/>
              </a:spcBef>
              <a:buNone/>
            </a:pPr>
            <a:r>
              <a:rPr lang="en-US" sz="2200" dirty="0"/>
              <a:t>CAD computer scientists developed algorithms to:</a:t>
            </a:r>
          </a:p>
          <a:p>
            <a:pPr marL="285750" indent="-285750">
              <a:spcBef>
                <a:spcPts val="0"/>
              </a:spcBef>
            </a:pPr>
            <a:r>
              <a:rPr lang="en-US" sz="2200" dirty="0"/>
              <a:t>allow digital input from a light pen or tablet</a:t>
            </a:r>
          </a:p>
          <a:p>
            <a:pPr marL="285750" indent="-285750">
              <a:spcBef>
                <a:spcPts val="0"/>
              </a:spcBef>
            </a:pPr>
            <a:r>
              <a:rPr lang="en-US" sz="2200" dirty="0"/>
              <a:t>remove hidden lines from a 3D wireframe image</a:t>
            </a:r>
          </a:p>
          <a:p>
            <a:pPr marL="285750" indent="-285750">
              <a:spcBef>
                <a:spcPts val="0"/>
              </a:spcBef>
            </a:pPr>
            <a:r>
              <a:rPr lang="en-US" sz="2200" dirty="0"/>
              <a:t>fill in surfaces</a:t>
            </a:r>
          </a:p>
          <a:p>
            <a:pPr marL="285750" indent="-285750">
              <a:spcBef>
                <a:spcPts val="0"/>
              </a:spcBef>
            </a:pPr>
            <a:r>
              <a:rPr lang="en-US" sz="2200" dirty="0"/>
              <a:t>smooth faces of a curved surface</a:t>
            </a:r>
          </a:p>
          <a:p>
            <a:pPr marL="285750" indent="-285750">
              <a:spcBef>
                <a:spcPts val="0"/>
              </a:spcBef>
            </a:pPr>
            <a:r>
              <a:rPr lang="en-US" sz="2200" dirty="0"/>
              <a:t>cast shadows</a:t>
            </a:r>
          </a:p>
          <a:p>
            <a:pPr marL="285750" indent="-285750">
              <a:spcBef>
                <a:spcPts val="0"/>
              </a:spcBef>
            </a:pPr>
            <a:r>
              <a:rPr lang="en-US" sz="2200" dirty="0"/>
              <a:t>map textures on to a surface</a:t>
            </a:r>
          </a:p>
          <a:p>
            <a:pPr marL="285750" indent="-285750">
              <a:spcBef>
                <a:spcPts val="0"/>
              </a:spcBef>
            </a:pPr>
            <a:r>
              <a:rPr lang="en-US" sz="2200" dirty="0"/>
              <a:t>simulate transparency, reflection, refraction</a:t>
            </a:r>
          </a:p>
          <a:p>
            <a:pPr marL="0" indent="0">
              <a:buNone/>
            </a:pPr>
            <a:endParaRPr lang="en-US" dirty="0"/>
          </a:p>
        </p:txBody>
      </p:sp>
      <p:pic>
        <p:nvPicPr>
          <p:cNvPr id="5" name="Picture 4" descr="A close up of a map&#10;&#10;Description automatically generated">
            <a:extLst>
              <a:ext uri="{FF2B5EF4-FFF2-40B4-BE49-F238E27FC236}">
                <a16:creationId xmlns:a16="http://schemas.microsoft.com/office/drawing/2014/main" id="{7F0679B4-744A-48E0-90EC-B89C5AAE4D34}"/>
              </a:ext>
            </a:extLst>
          </p:cNvPr>
          <p:cNvPicPr>
            <a:picLocks noChangeAspect="1"/>
          </p:cNvPicPr>
          <p:nvPr/>
        </p:nvPicPr>
        <p:blipFill rotWithShape="1">
          <a:blip r:embed="rId2">
            <a:extLst>
              <a:ext uri="{28A0092B-C50C-407E-A947-70E740481C1C}">
                <a14:useLocalDpi xmlns:a14="http://schemas.microsoft.com/office/drawing/2010/main" val="0"/>
              </a:ext>
            </a:extLst>
          </a:blip>
          <a:srcRect l="9768" t="17034"/>
          <a:stretch/>
        </p:blipFill>
        <p:spPr>
          <a:xfrm>
            <a:off x="8236315" y="618518"/>
            <a:ext cx="3278914" cy="2495228"/>
          </a:xfrm>
          <a:prstGeom prst="rect">
            <a:avLst/>
          </a:prstGeom>
        </p:spPr>
      </p:pic>
      <p:sp>
        <p:nvSpPr>
          <p:cNvPr id="6" name="TextBox 5">
            <a:extLst>
              <a:ext uri="{FF2B5EF4-FFF2-40B4-BE49-F238E27FC236}">
                <a16:creationId xmlns:a16="http://schemas.microsoft.com/office/drawing/2014/main" id="{B0897CA4-E508-4FD4-95FE-BDA48FAA13ED}"/>
              </a:ext>
            </a:extLst>
          </p:cNvPr>
          <p:cNvSpPr txBox="1"/>
          <p:nvPr/>
        </p:nvSpPr>
        <p:spPr>
          <a:xfrm>
            <a:off x="1072662" y="1681558"/>
            <a:ext cx="6576646" cy="1107996"/>
          </a:xfrm>
          <a:prstGeom prst="rect">
            <a:avLst/>
          </a:prstGeom>
          <a:noFill/>
        </p:spPr>
        <p:txBody>
          <a:bodyPr wrap="square" rtlCol="0">
            <a:spAutoFit/>
          </a:bodyPr>
          <a:lstStyle/>
          <a:p>
            <a:r>
              <a:rPr lang="en-US" sz="2200" dirty="0"/>
              <a:t>Early 1970’s, Fortran programs on mainframes could compute perspective points based on digital input (punched cards!) to create a wireframe image</a:t>
            </a:r>
          </a:p>
        </p:txBody>
      </p:sp>
      <p:pic>
        <p:nvPicPr>
          <p:cNvPr id="7" name="Picture 6" descr="A picture containing indoor, table, cake, photo&#10;&#10;Description automatically generated">
            <a:extLst>
              <a:ext uri="{FF2B5EF4-FFF2-40B4-BE49-F238E27FC236}">
                <a16:creationId xmlns:a16="http://schemas.microsoft.com/office/drawing/2014/main" id="{668A29D5-1F88-44E5-AB2C-DE3145EA5AC8}"/>
              </a:ext>
            </a:extLst>
          </p:cNvPr>
          <p:cNvPicPr>
            <a:picLocks noChangeAspect="1"/>
          </p:cNvPicPr>
          <p:nvPr/>
        </p:nvPicPr>
        <p:blipFill rotWithShape="1">
          <a:blip r:embed="rId3">
            <a:extLst>
              <a:ext uri="{28A0092B-C50C-407E-A947-70E740481C1C}">
                <a14:useLocalDpi xmlns:a14="http://schemas.microsoft.com/office/drawing/2010/main" val="0"/>
              </a:ext>
            </a:extLst>
          </a:blip>
          <a:srcRect t="7703"/>
          <a:stretch/>
        </p:blipFill>
        <p:spPr>
          <a:xfrm>
            <a:off x="7156940" y="3378469"/>
            <a:ext cx="4358289" cy="3219916"/>
          </a:xfrm>
          <a:prstGeom prst="rect">
            <a:avLst/>
          </a:prstGeom>
        </p:spPr>
      </p:pic>
    </p:spTree>
    <p:extLst>
      <p:ext uri="{BB962C8B-B14F-4D97-AF65-F5344CB8AC3E}">
        <p14:creationId xmlns:p14="http://schemas.microsoft.com/office/powerpoint/2010/main" val="203572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E972E-B415-49F4-87BE-2CB3637979E5}"/>
              </a:ext>
            </a:extLst>
          </p:cNvPr>
          <p:cNvSpPr>
            <a:spLocks noGrp="1"/>
          </p:cNvSpPr>
          <p:nvPr>
            <p:ph type="title"/>
          </p:nvPr>
        </p:nvSpPr>
        <p:spPr>
          <a:xfrm>
            <a:off x="877111" y="288097"/>
            <a:ext cx="5864157" cy="907328"/>
          </a:xfrm>
          <a:solidFill>
            <a:schemeClr val="bg2">
              <a:lumMod val="20000"/>
              <a:lumOff val="80000"/>
            </a:schemeClr>
          </a:solidFill>
        </p:spPr>
        <p:txBody>
          <a:bodyPr>
            <a:normAutofit/>
          </a:bodyPr>
          <a:lstStyle/>
          <a:p>
            <a:pPr>
              <a:spcBef>
                <a:spcPts val="600"/>
              </a:spcBef>
            </a:pPr>
            <a:r>
              <a:rPr lang="en-US" sz="4000" dirty="0">
                <a:solidFill>
                  <a:schemeClr val="bg1"/>
                </a:solidFill>
                <a:latin typeface="Bauhaus 93" panose="04030905020B02020C02" pitchFamily="82" charset="0"/>
              </a:rPr>
              <a:t>THE PC REVOLUTION</a:t>
            </a:r>
            <a:endParaRPr lang="en-US" dirty="0"/>
          </a:p>
        </p:txBody>
      </p:sp>
      <p:sp>
        <p:nvSpPr>
          <p:cNvPr id="3" name="Content Placeholder 2">
            <a:extLst>
              <a:ext uri="{FF2B5EF4-FFF2-40B4-BE49-F238E27FC236}">
                <a16:creationId xmlns:a16="http://schemas.microsoft.com/office/drawing/2014/main" id="{51E80F9F-818F-4A3D-A2C3-2ADBAE3944D0}"/>
              </a:ext>
            </a:extLst>
          </p:cNvPr>
          <p:cNvSpPr>
            <a:spLocks noGrp="1"/>
          </p:cNvSpPr>
          <p:nvPr>
            <p:ph idx="1"/>
          </p:nvPr>
        </p:nvSpPr>
        <p:spPr>
          <a:xfrm>
            <a:off x="975946" y="3916218"/>
            <a:ext cx="5969799" cy="2763033"/>
          </a:xfrm>
        </p:spPr>
        <p:txBody>
          <a:bodyPr>
            <a:normAutofit fontScale="70000" lnSpcReduction="20000"/>
          </a:bodyPr>
          <a:lstStyle/>
          <a:p>
            <a:r>
              <a:rPr lang="en-US" dirty="0"/>
              <a:t>1986:  </a:t>
            </a:r>
            <a:r>
              <a:rPr lang="en-US" sz="2600" i="1" dirty="0">
                <a:solidFill>
                  <a:schemeClr val="accent4">
                    <a:lumMod val="60000"/>
                    <a:lumOff val="40000"/>
                  </a:schemeClr>
                </a:solidFill>
              </a:rPr>
              <a:t>“In the years to come, CAD will be an expanding field in the architectural office, but how long will it be before architecture is routinely produced on a CAD system remains unanswered. There appear to be three issues: (1) cost, (2) time, (3) quality. “  </a:t>
            </a:r>
          </a:p>
          <a:p>
            <a:pPr marL="0" indent="0">
              <a:buNone/>
            </a:pPr>
            <a:r>
              <a:rPr lang="en-US" sz="1900" dirty="0"/>
              <a:t>K. Straub, Computer-Aided Design Futures, Ch 18: Problems in CAD Practice (1986)</a:t>
            </a:r>
          </a:p>
          <a:p>
            <a:pPr marL="0" indent="0">
              <a:buNone/>
            </a:pPr>
            <a:r>
              <a:rPr lang="en-US" sz="1900" dirty="0">
                <a:hlinkClick r:id="rId2"/>
              </a:rPr>
              <a:t>https://www.sciencedirect.com/science/article/pii/B9780408053006500275</a:t>
            </a:r>
            <a:r>
              <a:rPr lang="en-US" sz="1900" dirty="0"/>
              <a:t> </a:t>
            </a:r>
          </a:p>
        </p:txBody>
      </p:sp>
      <p:sp>
        <p:nvSpPr>
          <p:cNvPr id="4" name="TextBox 3">
            <a:extLst>
              <a:ext uri="{FF2B5EF4-FFF2-40B4-BE49-F238E27FC236}">
                <a16:creationId xmlns:a16="http://schemas.microsoft.com/office/drawing/2014/main" id="{69E44312-4A43-4D59-A28A-AF3894AE5C1C}"/>
              </a:ext>
            </a:extLst>
          </p:cNvPr>
          <p:cNvSpPr txBox="1"/>
          <p:nvPr/>
        </p:nvSpPr>
        <p:spPr>
          <a:xfrm>
            <a:off x="975946" y="1420535"/>
            <a:ext cx="5225143" cy="2739211"/>
          </a:xfrm>
          <a:prstGeom prst="rect">
            <a:avLst/>
          </a:prstGeom>
          <a:noFill/>
        </p:spPr>
        <p:txBody>
          <a:bodyPr wrap="square" rtlCol="0">
            <a:spAutoFit/>
          </a:bodyPr>
          <a:lstStyle/>
          <a:p>
            <a:pPr marL="285750" indent="-285750">
              <a:buFont typeface="Arial" panose="020B0604020202020204" pitchFamily="34" charset="0"/>
              <a:buChar char="•"/>
            </a:pPr>
            <a:r>
              <a:rPr lang="en-US" sz="2200" dirty="0"/>
              <a:t>Dec. 1982: AutoCAD released for CP/M PC’s—later for IBM PC’s.</a:t>
            </a:r>
          </a:p>
          <a:p>
            <a:pPr marL="285750" indent="-285750">
              <a:buFont typeface="Arial" panose="020B0604020202020204" pitchFamily="34" charset="0"/>
              <a:buChar char="•"/>
            </a:pPr>
            <a:r>
              <a:rPr lang="en-US" sz="2200" dirty="0"/>
              <a:t>Pre-Windows: input by digitizing tablet </a:t>
            </a:r>
          </a:p>
          <a:p>
            <a:pPr marL="285750" indent="-285750">
              <a:buFont typeface="Arial" panose="020B0604020202020204" pitchFamily="34" charset="0"/>
              <a:buChar char="•"/>
            </a:pPr>
            <a:r>
              <a:rPr lang="en-US" sz="2200" dirty="0"/>
              <a:t>1984: Bentley Systems </a:t>
            </a:r>
            <a:r>
              <a:rPr lang="en-US" sz="2200" dirty="0" err="1"/>
              <a:t>Microstation</a:t>
            </a:r>
            <a:r>
              <a:rPr lang="en-US" sz="2200" dirty="0"/>
              <a:t>, </a:t>
            </a:r>
            <a:r>
              <a:rPr lang="en-US" sz="2200" dirty="0" err="1"/>
              <a:t>VersaCad</a:t>
            </a:r>
            <a:r>
              <a:rPr lang="en-US" sz="2200" dirty="0"/>
              <a:t> become available for PC’s.</a:t>
            </a:r>
          </a:p>
          <a:p>
            <a:pPr marL="285750" indent="-285750">
              <a:buFont typeface="Arial" panose="020B0604020202020204" pitchFamily="34" charset="0"/>
              <a:buChar char="•"/>
            </a:pPr>
            <a:r>
              <a:rPr lang="en-US" sz="2200" dirty="0"/>
              <a:t>Still generally used only for 2D drafting – not enough power for 3D modeling</a:t>
            </a:r>
          </a:p>
          <a:p>
            <a:endParaRPr lang="en-US" dirty="0"/>
          </a:p>
        </p:txBody>
      </p:sp>
      <p:pic>
        <p:nvPicPr>
          <p:cNvPr id="7" name="Picture 6" descr="A computer sitting on top of a table&#10;&#10;Description automatically generated">
            <a:extLst>
              <a:ext uri="{FF2B5EF4-FFF2-40B4-BE49-F238E27FC236}">
                <a16:creationId xmlns:a16="http://schemas.microsoft.com/office/drawing/2014/main" id="{0878889A-5B3B-428C-BA22-7F978BAAB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039" y="160149"/>
            <a:ext cx="5225143" cy="5003075"/>
          </a:xfrm>
          <a:prstGeom prst="rect">
            <a:avLst/>
          </a:prstGeom>
        </p:spPr>
      </p:pic>
    </p:spTree>
    <p:extLst>
      <p:ext uri="{BB962C8B-B14F-4D97-AF65-F5344CB8AC3E}">
        <p14:creationId xmlns:p14="http://schemas.microsoft.com/office/powerpoint/2010/main" val="134692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E972E-B415-49F4-87BE-2CB3637979E5}"/>
              </a:ext>
            </a:extLst>
          </p:cNvPr>
          <p:cNvSpPr>
            <a:spLocks noGrp="1"/>
          </p:cNvSpPr>
          <p:nvPr>
            <p:ph type="title"/>
          </p:nvPr>
        </p:nvSpPr>
        <p:spPr>
          <a:xfrm>
            <a:off x="838200" y="740864"/>
            <a:ext cx="10515600" cy="907328"/>
          </a:xfrm>
          <a:solidFill>
            <a:schemeClr val="bg2">
              <a:lumMod val="20000"/>
              <a:lumOff val="80000"/>
            </a:schemeClr>
          </a:solidFill>
        </p:spPr>
        <p:txBody>
          <a:bodyPr>
            <a:normAutofit fontScale="90000"/>
          </a:bodyPr>
          <a:lstStyle/>
          <a:p>
            <a:pPr>
              <a:spcBef>
                <a:spcPts val="600"/>
              </a:spcBef>
            </a:pPr>
            <a:r>
              <a:rPr lang="en-US" sz="4000" dirty="0">
                <a:solidFill>
                  <a:schemeClr val="bg1"/>
                </a:solidFill>
                <a:latin typeface="Bauhaus 93" panose="04030905020B02020C02" pitchFamily="82" charset="0"/>
              </a:rPr>
              <a:t>Architectural and Engineering applications</a:t>
            </a:r>
            <a:endParaRPr lang="en-US" dirty="0"/>
          </a:p>
        </p:txBody>
      </p:sp>
      <p:sp>
        <p:nvSpPr>
          <p:cNvPr id="3" name="Content Placeholder 2">
            <a:extLst>
              <a:ext uri="{FF2B5EF4-FFF2-40B4-BE49-F238E27FC236}">
                <a16:creationId xmlns:a16="http://schemas.microsoft.com/office/drawing/2014/main" id="{51E80F9F-818F-4A3D-A2C3-2ADBAE3944D0}"/>
              </a:ext>
            </a:extLst>
          </p:cNvPr>
          <p:cNvSpPr>
            <a:spLocks noGrp="1"/>
          </p:cNvSpPr>
          <p:nvPr>
            <p:ph idx="1"/>
          </p:nvPr>
        </p:nvSpPr>
        <p:spPr>
          <a:xfrm>
            <a:off x="297351" y="1890271"/>
            <a:ext cx="6604612" cy="4717997"/>
          </a:xfrm>
        </p:spPr>
        <p:txBody>
          <a:bodyPr>
            <a:normAutofit fontScale="85000" lnSpcReduction="10000"/>
          </a:bodyPr>
          <a:lstStyle/>
          <a:p>
            <a:pPr marL="457200"/>
            <a:r>
              <a:rPr lang="en-US" dirty="0"/>
              <a:t>1988: first 3D CAD: Parametric Technology’s Pro/Engineer for UNIX workstations. First customer: John Deere</a:t>
            </a:r>
          </a:p>
          <a:p>
            <a:pPr marL="457200"/>
            <a:r>
              <a:rPr lang="en-US" dirty="0"/>
              <a:t>1990: Windows 3.0 released: good on 80386 computers w/30 MB hard drives, 16-color VGA or EGA displays</a:t>
            </a:r>
          </a:p>
          <a:p>
            <a:pPr marL="457200"/>
            <a:r>
              <a:rPr lang="en-US" dirty="0"/>
              <a:t>1993: AutoCAD Rel. 12 for DOS or Windows -- $3,750</a:t>
            </a:r>
          </a:p>
          <a:p>
            <a:pPr marL="457200"/>
            <a:r>
              <a:rPr lang="en-US" dirty="0"/>
              <a:t>1994: AutoCAD 13.0 includes 3D modeling ability</a:t>
            </a:r>
          </a:p>
          <a:p>
            <a:pPr marL="457200"/>
            <a:r>
              <a:rPr lang="en-US" dirty="0"/>
              <a:t>1995: AutoCAD’s mechanical Desktop -- $6,250. 1</a:t>
            </a:r>
            <a:r>
              <a:rPr lang="en-US" baseline="30000" dirty="0"/>
              <a:t>st</a:t>
            </a:r>
            <a:r>
              <a:rPr lang="en-US" dirty="0"/>
              <a:t> 3D solid modeling software (replaced by Inventor in 2009).  </a:t>
            </a:r>
          </a:p>
          <a:p>
            <a:pPr marL="457200"/>
            <a:r>
              <a:rPr lang="en-US" dirty="0"/>
              <a:t>1995: </a:t>
            </a:r>
            <a:r>
              <a:rPr lang="en-US" dirty="0" err="1"/>
              <a:t>Solidworks</a:t>
            </a:r>
            <a:r>
              <a:rPr lang="en-US" dirty="0"/>
              <a:t> for PC released – purchased by Dassault in 1997. Costs drops from $18,000 (UNIX) to $4,000, training from 3 months to 3 days</a:t>
            </a:r>
          </a:p>
          <a:p>
            <a:endParaRPr lang="en-US" dirty="0"/>
          </a:p>
        </p:txBody>
      </p:sp>
      <p:pic>
        <p:nvPicPr>
          <p:cNvPr id="4" name="Picture 3">
            <a:extLst>
              <a:ext uri="{FF2B5EF4-FFF2-40B4-BE49-F238E27FC236}">
                <a16:creationId xmlns:a16="http://schemas.microsoft.com/office/drawing/2014/main" id="{38116CD2-64D4-44C0-B920-FA95B3A4A751}"/>
              </a:ext>
            </a:extLst>
          </p:cNvPr>
          <p:cNvPicPr>
            <a:picLocks noChangeAspect="1"/>
          </p:cNvPicPr>
          <p:nvPr/>
        </p:nvPicPr>
        <p:blipFill rotWithShape="1">
          <a:blip r:embed="rId2"/>
          <a:srcRect l="52936" t="25271" r="4680" b="10803"/>
          <a:stretch/>
        </p:blipFill>
        <p:spPr>
          <a:xfrm>
            <a:off x="7087010" y="2057255"/>
            <a:ext cx="5167424" cy="4384030"/>
          </a:xfrm>
          <a:prstGeom prst="rect">
            <a:avLst/>
          </a:prstGeom>
        </p:spPr>
      </p:pic>
    </p:spTree>
    <p:extLst>
      <p:ext uri="{BB962C8B-B14F-4D97-AF65-F5344CB8AC3E}">
        <p14:creationId xmlns:p14="http://schemas.microsoft.com/office/powerpoint/2010/main" val="45545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E972E-B415-49F4-87BE-2CB3637979E5}"/>
              </a:ext>
            </a:extLst>
          </p:cNvPr>
          <p:cNvSpPr>
            <a:spLocks noGrp="1"/>
          </p:cNvSpPr>
          <p:nvPr>
            <p:ph type="title"/>
          </p:nvPr>
        </p:nvSpPr>
        <p:spPr>
          <a:xfrm>
            <a:off x="939800" y="334464"/>
            <a:ext cx="4629727" cy="907328"/>
          </a:xfrm>
          <a:solidFill>
            <a:schemeClr val="bg2">
              <a:lumMod val="20000"/>
              <a:lumOff val="80000"/>
            </a:schemeClr>
          </a:solidFill>
        </p:spPr>
        <p:txBody>
          <a:bodyPr>
            <a:normAutofit/>
          </a:bodyPr>
          <a:lstStyle/>
          <a:p>
            <a:pPr>
              <a:spcBef>
                <a:spcPts val="600"/>
              </a:spcBef>
            </a:pPr>
            <a:r>
              <a:rPr lang="en-US" sz="4000" dirty="0">
                <a:solidFill>
                  <a:schemeClr val="bg1"/>
                </a:solidFill>
                <a:latin typeface="Bauhaus 93" panose="04030905020B02020C02" pitchFamily="82" charset="0"/>
              </a:rPr>
              <a:t>3D CAD matures</a:t>
            </a:r>
            <a:endParaRPr lang="en-US" dirty="0"/>
          </a:p>
        </p:txBody>
      </p:sp>
      <p:sp>
        <p:nvSpPr>
          <p:cNvPr id="3" name="Content Placeholder 2">
            <a:extLst>
              <a:ext uri="{FF2B5EF4-FFF2-40B4-BE49-F238E27FC236}">
                <a16:creationId xmlns:a16="http://schemas.microsoft.com/office/drawing/2014/main" id="{51E80F9F-818F-4A3D-A2C3-2ADBAE3944D0}"/>
              </a:ext>
            </a:extLst>
          </p:cNvPr>
          <p:cNvSpPr>
            <a:spLocks noGrp="1"/>
          </p:cNvSpPr>
          <p:nvPr>
            <p:ph idx="1"/>
          </p:nvPr>
        </p:nvSpPr>
        <p:spPr>
          <a:xfrm>
            <a:off x="570017" y="1394692"/>
            <a:ext cx="6293922" cy="5349008"/>
          </a:xfrm>
        </p:spPr>
        <p:txBody>
          <a:bodyPr>
            <a:noAutofit/>
          </a:bodyPr>
          <a:lstStyle/>
          <a:p>
            <a:pPr marL="457200">
              <a:spcBef>
                <a:spcPts val="600"/>
              </a:spcBef>
            </a:pPr>
            <a:r>
              <a:rPr lang="en-US" sz="2000" dirty="0"/>
              <a:t>By 2000, schools were teaching CAD to architectural and engineering students</a:t>
            </a:r>
          </a:p>
          <a:p>
            <a:pPr marL="457200">
              <a:spcBef>
                <a:spcPts val="600"/>
              </a:spcBef>
            </a:pPr>
            <a:r>
              <a:rPr lang="en-US" sz="2000" dirty="0"/>
              <a:t>Computer could now be used for design studies, not just drawing the plans</a:t>
            </a:r>
          </a:p>
          <a:p>
            <a:pPr marL="457200">
              <a:spcBef>
                <a:spcPts val="600"/>
              </a:spcBef>
            </a:pPr>
            <a:r>
              <a:rPr lang="en-US" sz="2000" dirty="0"/>
              <a:t>Increased computer power permitted faster rendering</a:t>
            </a:r>
          </a:p>
          <a:p>
            <a:pPr marL="457200">
              <a:spcBef>
                <a:spcPts val="600"/>
              </a:spcBef>
            </a:pPr>
            <a:r>
              <a:rPr lang="en-US" sz="2000" dirty="0"/>
              <a:t>Different materials, lighting could be evaluated</a:t>
            </a:r>
          </a:p>
          <a:p>
            <a:pPr marL="457200">
              <a:spcBef>
                <a:spcPts val="600"/>
              </a:spcBef>
            </a:pPr>
            <a:r>
              <a:rPr lang="en-US" sz="2000" dirty="0"/>
              <a:t>Rendered objects could now be moved and viewed onscreen without reverting to a wireframe before re-rendering (as in AutoCAD 13).</a:t>
            </a:r>
          </a:p>
          <a:p>
            <a:pPr marL="457200">
              <a:spcBef>
                <a:spcPts val="600"/>
              </a:spcBef>
            </a:pPr>
            <a:r>
              <a:rPr lang="en-US" sz="2000" dirty="0"/>
              <a:t>3D “walkthroughs” could be demonstrated to clients</a:t>
            </a:r>
          </a:p>
          <a:p>
            <a:pPr marL="457200">
              <a:spcBef>
                <a:spcPts val="600"/>
              </a:spcBef>
            </a:pPr>
            <a:r>
              <a:rPr lang="en-US" sz="2000" dirty="0"/>
              <a:t>Properties could be assigned to 3D objects for engineering calculations, material takeoffs and cost estimates</a:t>
            </a:r>
          </a:p>
          <a:p>
            <a:pPr marL="457200"/>
            <a:endParaRPr lang="en-US" sz="1800" dirty="0"/>
          </a:p>
          <a:p>
            <a:pPr marL="457200"/>
            <a:endParaRPr lang="en-US" sz="1800" dirty="0"/>
          </a:p>
          <a:p>
            <a:endParaRPr lang="en-US" sz="1800" dirty="0"/>
          </a:p>
        </p:txBody>
      </p:sp>
      <p:pic>
        <p:nvPicPr>
          <p:cNvPr id="7" name="Picture 6" descr="A picture containing circuit&#10;&#10;Description automatically generated">
            <a:extLst>
              <a:ext uri="{FF2B5EF4-FFF2-40B4-BE49-F238E27FC236}">
                <a16:creationId xmlns:a16="http://schemas.microsoft.com/office/drawing/2014/main" id="{95922A12-DDE7-49B9-907B-51473AEAB0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8967" y="439994"/>
            <a:ext cx="4599189" cy="3429000"/>
          </a:xfrm>
          <a:prstGeom prst="rect">
            <a:avLst/>
          </a:prstGeom>
        </p:spPr>
      </p:pic>
      <p:pic>
        <p:nvPicPr>
          <p:cNvPr id="9" name="Picture 8" descr="A picture containing circuit, table&#10;&#10;Description automatically generated">
            <a:extLst>
              <a:ext uri="{FF2B5EF4-FFF2-40B4-BE49-F238E27FC236}">
                <a16:creationId xmlns:a16="http://schemas.microsoft.com/office/drawing/2014/main" id="{DF0B603E-F495-47AD-9050-29540CE66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6673" y="437652"/>
            <a:ext cx="4599189" cy="3433684"/>
          </a:xfrm>
          <a:prstGeom prst="rect">
            <a:avLst/>
          </a:prstGeom>
        </p:spPr>
      </p:pic>
      <p:pic>
        <p:nvPicPr>
          <p:cNvPr id="11" name="Picture 10" descr="A picture containing circuit&#10;&#10;Description automatically generated">
            <a:extLst>
              <a:ext uri="{FF2B5EF4-FFF2-40B4-BE49-F238E27FC236}">
                <a16:creationId xmlns:a16="http://schemas.microsoft.com/office/drawing/2014/main" id="{6D9D57C1-3824-40B5-A1CC-5DFDDA810A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9656" y="443932"/>
            <a:ext cx="4599189" cy="3430543"/>
          </a:xfrm>
          <a:prstGeom prst="rect">
            <a:avLst/>
          </a:prstGeom>
        </p:spPr>
      </p:pic>
      <p:pic>
        <p:nvPicPr>
          <p:cNvPr id="13" name="Picture 12" descr="A picture containing table&#10;&#10;Description automatically generated">
            <a:extLst>
              <a:ext uri="{FF2B5EF4-FFF2-40B4-BE49-F238E27FC236}">
                <a16:creationId xmlns:a16="http://schemas.microsoft.com/office/drawing/2014/main" id="{B07C8F1A-B6E8-4651-BAC6-AD65F39A3E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0534" y="430561"/>
            <a:ext cx="4629727" cy="3457284"/>
          </a:xfrm>
          <a:prstGeom prst="rect">
            <a:avLst/>
          </a:prstGeom>
        </p:spPr>
      </p:pic>
      <p:pic>
        <p:nvPicPr>
          <p:cNvPr id="15" name="Picture 14" descr="A picture containing circuit&#10;&#10;Description automatically generated">
            <a:extLst>
              <a:ext uri="{FF2B5EF4-FFF2-40B4-BE49-F238E27FC236}">
                <a16:creationId xmlns:a16="http://schemas.microsoft.com/office/drawing/2014/main" id="{FF6934D8-D04F-4364-ABF1-8B7BF1FFCB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2609" y="442762"/>
            <a:ext cx="4629727" cy="3451768"/>
          </a:xfrm>
          <a:prstGeom prst="rect">
            <a:avLst/>
          </a:prstGeom>
        </p:spPr>
      </p:pic>
      <p:pic>
        <p:nvPicPr>
          <p:cNvPr id="17" name="Picture 16" descr="A close up of a piece of paper&#10;&#10;Description automatically generated">
            <a:extLst>
              <a:ext uri="{FF2B5EF4-FFF2-40B4-BE49-F238E27FC236}">
                <a16:creationId xmlns:a16="http://schemas.microsoft.com/office/drawing/2014/main" id="{A961B28B-0284-4020-A7FF-C1C134BF03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0880" y="430561"/>
            <a:ext cx="4629728" cy="3462011"/>
          </a:xfrm>
          <a:prstGeom prst="rect">
            <a:avLst/>
          </a:prstGeom>
        </p:spPr>
      </p:pic>
      <p:pic>
        <p:nvPicPr>
          <p:cNvPr id="19" name="Picture 18">
            <a:extLst>
              <a:ext uri="{FF2B5EF4-FFF2-40B4-BE49-F238E27FC236}">
                <a16:creationId xmlns:a16="http://schemas.microsoft.com/office/drawing/2014/main" id="{4D9B4BFA-841F-405B-958D-AAFA2372C6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7565" y="441783"/>
            <a:ext cx="4625496" cy="3451768"/>
          </a:xfrm>
          <a:prstGeom prst="rect">
            <a:avLst/>
          </a:prstGeom>
        </p:spPr>
      </p:pic>
      <p:pic>
        <p:nvPicPr>
          <p:cNvPr id="21" name="Picture 20" descr="A picture containing circuit&#10;&#10;Description automatically generated">
            <a:extLst>
              <a:ext uri="{FF2B5EF4-FFF2-40B4-BE49-F238E27FC236}">
                <a16:creationId xmlns:a16="http://schemas.microsoft.com/office/drawing/2014/main" id="{C776A3AF-EB19-49B1-85D8-ABA1E07094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8786" y="438936"/>
            <a:ext cx="4629729" cy="3454125"/>
          </a:xfrm>
          <a:prstGeom prst="rect">
            <a:avLst/>
          </a:prstGeom>
        </p:spPr>
      </p:pic>
      <p:pic>
        <p:nvPicPr>
          <p:cNvPr id="23" name="Picture 22" descr="A close up of a piece of paper&#10;&#10;Description automatically generated">
            <a:extLst>
              <a:ext uri="{FF2B5EF4-FFF2-40B4-BE49-F238E27FC236}">
                <a16:creationId xmlns:a16="http://schemas.microsoft.com/office/drawing/2014/main" id="{62F00993-7454-4296-A9F6-37BF43505D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58771" y="438320"/>
            <a:ext cx="4629730" cy="3457286"/>
          </a:xfrm>
          <a:prstGeom prst="rect">
            <a:avLst/>
          </a:prstGeom>
        </p:spPr>
      </p:pic>
      <p:pic>
        <p:nvPicPr>
          <p:cNvPr id="25" name="Picture 24" descr="A picture containing building, cage&#10;&#10;Description automatically generated">
            <a:extLst>
              <a:ext uri="{FF2B5EF4-FFF2-40B4-BE49-F238E27FC236}">
                <a16:creationId xmlns:a16="http://schemas.microsoft.com/office/drawing/2014/main" id="{0B5CFCA0-AEC2-4D1B-9A7B-938A25C5E3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59444" y="442762"/>
            <a:ext cx="4632892" cy="3462011"/>
          </a:xfrm>
          <a:prstGeom prst="rect">
            <a:avLst/>
          </a:prstGeom>
        </p:spPr>
      </p:pic>
      <p:pic>
        <p:nvPicPr>
          <p:cNvPr id="27" name="Picture 26" descr="A close up of a cage&#10;&#10;Description automatically generated">
            <a:extLst>
              <a:ext uri="{FF2B5EF4-FFF2-40B4-BE49-F238E27FC236}">
                <a16:creationId xmlns:a16="http://schemas.microsoft.com/office/drawing/2014/main" id="{E6280B92-37EB-47BA-B46D-960EF1ECE8F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51903" y="449447"/>
            <a:ext cx="4643466" cy="3462011"/>
          </a:xfrm>
          <a:prstGeom prst="rect">
            <a:avLst/>
          </a:prstGeom>
        </p:spPr>
      </p:pic>
      <p:pic>
        <p:nvPicPr>
          <p:cNvPr id="29" name="Picture 28" descr="A close up of a cage&#10;&#10;Description automatically generated">
            <a:extLst>
              <a:ext uri="{FF2B5EF4-FFF2-40B4-BE49-F238E27FC236}">
                <a16:creationId xmlns:a16="http://schemas.microsoft.com/office/drawing/2014/main" id="{CE5C3FF4-013A-4260-853D-981CD014B69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70114" y="449447"/>
            <a:ext cx="4614723" cy="3439780"/>
          </a:xfrm>
          <a:prstGeom prst="rect">
            <a:avLst/>
          </a:prstGeom>
        </p:spPr>
      </p:pic>
      <p:pic>
        <p:nvPicPr>
          <p:cNvPr id="31" name="Picture 30" descr="A picture containing building, circuit, cage&#10;&#10;Description automatically generated">
            <a:extLst>
              <a:ext uri="{FF2B5EF4-FFF2-40B4-BE49-F238E27FC236}">
                <a16:creationId xmlns:a16="http://schemas.microsoft.com/office/drawing/2014/main" id="{12E0FBA1-A3BE-4CD1-AF0C-C72007705B3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47697" y="452824"/>
            <a:ext cx="4629731" cy="3448612"/>
          </a:xfrm>
          <a:prstGeom prst="rect">
            <a:avLst/>
          </a:prstGeom>
        </p:spPr>
      </p:pic>
      <p:pic>
        <p:nvPicPr>
          <p:cNvPr id="33" name="Picture 32" descr="A picture containing cage&#10;&#10;Description automatically generated">
            <a:extLst>
              <a:ext uri="{FF2B5EF4-FFF2-40B4-BE49-F238E27FC236}">
                <a16:creationId xmlns:a16="http://schemas.microsoft.com/office/drawing/2014/main" id="{3A94EC18-7C6F-4E77-BC22-6808FC72D40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44533" y="459958"/>
            <a:ext cx="4636057" cy="3462011"/>
          </a:xfrm>
          <a:prstGeom prst="rect">
            <a:avLst/>
          </a:prstGeom>
        </p:spPr>
      </p:pic>
      <p:pic>
        <p:nvPicPr>
          <p:cNvPr id="35" name="Picture 34" descr="A circuit board&#10;&#10;Description automatically generated">
            <a:extLst>
              <a:ext uri="{FF2B5EF4-FFF2-40B4-BE49-F238E27FC236}">
                <a16:creationId xmlns:a16="http://schemas.microsoft.com/office/drawing/2014/main" id="{4CEF6A29-FAB4-41CF-80DC-04BF55AD8E8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72721" y="455070"/>
            <a:ext cx="4611573" cy="3439780"/>
          </a:xfrm>
          <a:prstGeom prst="rect">
            <a:avLst/>
          </a:prstGeom>
        </p:spPr>
      </p:pic>
      <p:sp>
        <p:nvSpPr>
          <p:cNvPr id="36" name="TextBox 35">
            <a:extLst>
              <a:ext uri="{FF2B5EF4-FFF2-40B4-BE49-F238E27FC236}">
                <a16:creationId xmlns:a16="http://schemas.microsoft.com/office/drawing/2014/main" id="{0A8BF681-319E-4A4A-B049-04192B95C04A}"/>
              </a:ext>
            </a:extLst>
          </p:cNvPr>
          <p:cNvSpPr txBox="1"/>
          <p:nvPr/>
        </p:nvSpPr>
        <p:spPr>
          <a:xfrm>
            <a:off x="7196673" y="4404946"/>
            <a:ext cx="4514681" cy="1938992"/>
          </a:xfrm>
          <a:prstGeom prst="rect">
            <a:avLst/>
          </a:prstGeom>
          <a:noFill/>
        </p:spPr>
        <p:txBody>
          <a:bodyPr wrap="square" rtlCol="0">
            <a:spAutoFit/>
          </a:bodyPr>
          <a:lstStyle/>
          <a:p>
            <a:pPr marL="228600" indent="-228600">
              <a:buFont typeface="Arial" panose="020B0604020202020204" pitchFamily="34" charset="0"/>
              <a:buChar char="•"/>
            </a:pPr>
            <a:r>
              <a:rPr lang="en-US" sz="2000" dirty="0"/>
              <a:t>Contractors begin using CAD to develop their shop drawings</a:t>
            </a:r>
          </a:p>
          <a:p>
            <a:pPr marL="228600" indent="-228600">
              <a:buFont typeface="Arial" panose="020B0604020202020204" pitchFamily="34" charset="0"/>
              <a:buChar char="•"/>
            </a:pPr>
            <a:r>
              <a:rPr lang="en-US" sz="2000" dirty="0"/>
              <a:t>Owners begin using CAD for Building Info </a:t>
            </a:r>
            <a:r>
              <a:rPr lang="en-US" sz="2000" dirty="0" err="1"/>
              <a:t>Mgmt</a:t>
            </a:r>
            <a:r>
              <a:rPr lang="en-US" sz="2000" dirty="0"/>
              <a:t> (BIM) </a:t>
            </a:r>
          </a:p>
          <a:p>
            <a:pPr marL="228600" indent="-228600">
              <a:buFont typeface="Arial" panose="020B0604020202020204" pitchFamily="34" charset="0"/>
              <a:buChar char="•"/>
            </a:pPr>
            <a:r>
              <a:rPr lang="en-US" sz="2000" dirty="0"/>
              <a:t>Processes such as construction sequence could be animated</a:t>
            </a:r>
          </a:p>
        </p:txBody>
      </p:sp>
    </p:spTree>
    <p:extLst>
      <p:ext uri="{BB962C8B-B14F-4D97-AF65-F5344CB8AC3E}">
        <p14:creationId xmlns:p14="http://schemas.microsoft.com/office/powerpoint/2010/main" val="393199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par>
                          <p:cTn id="48" fill="hold">
                            <p:stCondLst>
                              <p:cond delay="500"/>
                            </p:stCondLst>
                            <p:childTnLst>
                              <p:par>
                                <p:cTn id="49" presetID="10" presetClass="entr" presetSubtype="0" fill="hold" nodeType="afterEffect">
                                  <p:stCondLst>
                                    <p:cond delay="50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par>
                          <p:cTn id="52" fill="hold">
                            <p:stCondLst>
                              <p:cond delay="1500"/>
                            </p:stCondLst>
                            <p:childTnLst>
                              <p:par>
                                <p:cTn id="53" presetID="10" presetClass="entr" presetSubtype="0" fill="hold" nodeType="after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par>
                          <p:cTn id="56" fill="hold">
                            <p:stCondLst>
                              <p:cond delay="2500"/>
                            </p:stCondLst>
                            <p:childTnLst>
                              <p:par>
                                <p:cTn id="57" presetID="10" presetClass="entr" presetSubtype="0" fill="hold" nodeType="afterEffect">
                                  <p:stCondLst>
                                    <p:cond delay="50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par>
                          <p:cTn id="60" fill="hold">
                            <p:stCondLst>
                              <p:cond delay="3500"/>
                            </p:stCondLst>
                            <p:childTnLst>
                              <p:par>
                                <p:cTn id="61" presetID="10" presetClass="entr" presetSubtype="0" fill="hold" nodeType="afterEffect">
                                  <p:stCondLst>
                                    <p:cond delay="50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par>
                          <p:cTn id="64" fill="hold">
                            <p:stCondLst>
                              <p:cond delay="4500"/>
                            </p:stCondLst>
                            <p:childTnLst>
                              <p:par>
                                <p:cTn id="65" presetID="10" presetClass="entr" presetSubtype="0" fill="hold" nodeType="afterEffect">
                                  <p:stCondLst>
                                    <p:cond delay="50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par>
                          <p:cTn id="68" fill="hold">
                            <p:stCondLst>
                              <p:cond delay="5500"/>
                            </p:stCondLst>
                            <p:childTnLst>
                              <p:par>
                                <p:cTn id="69" presetID="10" presetClass="entr" presetSubtype="0" fill="hold" nodeType="afterEffect">
                                  <p:stCondLst>
                                    <p:cond delay="50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childTnLst>
                          </p:cTn>
                        </p:par>
                        <p:par>
                          <p:cTn id="72" fill="hold">
                            <p:stCondLst>
                              <p:cond delay="6500"/>
                            </p:stCondLst>
                            <p:childTnLst>
                              <p:par>
                                <p:cTn id="73" presetID="10" presetClass="entr" presetSubtype="0" fill="hold" nodeType="afterEffect">
                                  <p:stCondLst>
                                    <p:cond delay="50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childTnLst>
                          </p:cTn>
                        </p:par>
                        <p:par>
                          <p:cTn id="76" fill="hold">
                            <p:stCondLst>
                              <p:cond delay="7500"/>
                            </p:stCondLst>
                            <p:childTnLst>
                              <p:par>
                                <p:cTn id="77" presetID="10" presetClass="entr" presetSubtype="0" fill="hold" nodeType="afterEffect">
                                  <p:stCondLst>
                                    <p:cond delay="50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500"/>
                                        <p:tgtEl>
                                          <p:spTgt spid="23"/>
                                        </p:tgtEl>
                                      </p:cBhvr>
                                    </p:animEffect>
                                  </p:childTnLst>
                                </p:cTn>
                              </p:par>
                            </p:childTnLst>
                          </p:cTn>
                        </p:par>
                        <p:par>
                          <p:cTn id="80" fill="hold">
                            <p:stCondLst>
                              <p:cond delay="8500"/>
                            </p:stCondLst>
                            <p:childTnLst>
                              <p:par>
                                <p:cTn id="81" presetID="10" presetClass="entr" presetSubtype="0" fill="hold" nodeType="afterEffect">
                                  <p:stCondLst>
                                    <p:cond delay="50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par>
                          <p:cTn id="84" fill="hold">
                            <p:stCondLst>
                              <p:cond delay="9500"/>
                            </p:stCondLst>
                            <p:childTnLst>
                              <p:par>
                                <p:cTn id="85" presetID="10" presetClass="entr" presetSubtype="0" fill="hold" nodeType="afterEffect">
                                  <p:stCondLst>
                                    <p:cond delay="50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par>
                          <p:cTn id="88" fill="hold">
                            <p:stCondLst>
                              <p:cond delay="10500"/>
                            </p:stCondLst>
                            <p:childTnLst>
                              <p:par>
                                <p:cTn id="89" presetID="10" presetClass="entr" presetSubtype="0" fill="hold" nodeType="afterEffect">
                                  <p:stCondLst>
                                    <p:cond delay="50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500"/>
                                        <p:tgtEl>
                                          <p:spTgt spid="29"/>
                                        </p:tgtEl>
                                      </p:cBhvr>
                                    </p:animEffect>
                                  </p:childTnLst>
                                </p:cTn>
                              </p:par>
                            </p:childTnLst>
                          </p:cTn>
                        </p:par>
                        <p:par>
                          <p:cTn id="92" fill="hold">
                            <p:stCondLst>
                              <p:cond delay="11500"/>
                            </p:stCondLst>
                            <p:childTnLst>
                              <p:par>
                                <p:cTn id="93" presetID="10" presetClass="entr" presetSubtype="0" fill="hold" nodeType="afterEffect">
                                  <p:stCondLst>
                                    <p:cond delay="500"/>
                                  </p:stCondLst>
                                  <p:childTnLst>
                                    <p:set>
                                      <p:cBhvr>
                                        <p:cTn id="94" dur="1" fill="hold">
                                          <p:stCondLst>
                                            <p:cond delay="0"/>
                                          </p:stCondLst>
                                        </p:cTn>
                                        <p:tgtEl>
                                          <p:spTgt spid="31"/>
                                        </p:tgtEl>
                                        <p:attrNameLst>
                                          <p:attrName>style.visibility</p:attrName>
                                        </p:attrNameLst>
                                      </p:cBhvr>
                                      <p:to>
                                        <p:strVal val="visible"/>
                                      </p:to>
                                    </p:set>
                                    <p:animEffect transition="in" filter="fade">
                                      <p:cBhvr>
                                        <p:cTn id="95" dur="500"/>
                                        <p:tgtEl>
                                          <p:spTgt spid="31"/>
                                        </p:tgtEl>
                                      </p:cBhvr>
                                    </p:animEffect>
                                  </p:childTnLst>
                                </p:cTn>
                              </p:par>
                            </p:childTnLst>
                          </p:cTn>
                        </p:par>
                        <p:par>
                          <p:cTn id="96" fill="hold">
                            <p:stCondLst>
                              <p:cond delay="12500"/>
                            </p:stCondLst>
                            <p:childTnLst>
                              <p:par>
                                <p:cTn id="97" presetID="10" presetClass="entr" presetSubtype="0" fill="hold" nodeType="afterEffect">
                                  <p:stCondLst>
                                    <p:cond delay="500"/>
                                  </p:stCondLst>
                                  <p:childTnLst>
                                    <p:set>
                                      <p:cBhvr>
                                        <p:cTn id="98" dur="1" fill="hold">
                                          <p:stCondLst>
                                            <p:cond delay="0"/>
                                          </p:stCondLst>
                                        </p:cTn>
                                        <p:tgtEl>
                                          <p:spTgt spid="33"/>
                                        </p:tgtEl>
                                        <p:attrNameLst>
                                          <p:attrName>style.visibility</p:attrName>
                                        </p:attrNameLst>
                                      </p:cBhvr>
                                      <p:to>
                                        <p:strVal val="visible"/>
                                      </p:to>
                                    </p:set>
                                    <p:animEffect transition="in" filter="fade">
                                      <p:cBhvr>
                                        <p:cTn id="99" dur="500"/>
                                        <p:tgtEl>
                                          <p:spTgt spid="33"/>
                                        </p:tgtEl>
                                      </p:cBhvr>
                                    </p:animEffect>
                                  </p:childTnLst>
                                </p:cTn>
                              </p:par>
                            </p:childTnLst>
                          </p:cTn>
                        </p:par>
                        <p:par>
                          <p:cTn id="100" fill="hold">
                            <p:stCondLst>
                              <p:cond delay="13500"/>
                            </p:stCondLst>
                            <p:childTnLst>
                              <p:par>
                                <p:cTn id="101" presetID="10" presetClass="entr" presetSubtype="0" fill="hold" nodeType="afterEffect">
                                  <p:stCondLst>
                                    <p:cond delay="500"/>
                                  </p:stCondLst>
                                  <p:childTnLst>
                                    <p:set>
                                      <p:cBhvr>
                                        <p:cTn id="102" dur="1" fill="hold">
                                          <p:stCondLst>
                                            <p:cond delay="0"/>
                                          </p:stCondLst>
                                        </p:cTn>
                                        <p:tgtEl>
                                          <p:spTgt spid="35"/>
                                        </p:tgtEl>
                                        <p:attrNameLst>
                                          <p:attrName>style.visibility</p:attrName>
                                        </p:attrNameLst>
                                      </p:cBhvr>
                                      <p:to>
                                        <p:strVal val="visible"/>
                                      </p:to>
                                    </p:set>
                                    <p:animEffect transition="in" filter="fade">
                                      <p:cBhvr>
                                        <p:cTn id="10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E7A7D-74B2-40B0-A1D0-22EDA39C1658}"/>
              </a:ext>
            </a:extLst>
          </p:cNvPr>
          <p:cNvSpPr>
            <a:spLocks noGrp="1"/>
          </p:cNvSpPr>
          <p:nvPr>
            <p:ph type="title"/>
          </p:nvPr>
        </p:nvSpPr>
        <p:spPr>
          <a:xfrm>
            <a:off x="390072" y="239697"/>
            <a:ext cx="5755392" cy="756138"/>
          </a:xfrm>
          <a:solidFill>
            <a:schemeClr val="bg2">
              <a:lumMod val="20000"/>
              <a:lumOff val="80000"/>
            </a:schemeClr>
          </a:solidFill>
        </p:spPr>
        <p:txBody>
          <a:bodyPr>
            <a:normAutofit/>
          </a:bodyPr>
          <a:lstStyle/>
          <a:p>
            <a:r>
              <a:rPr lang="en-US" dirty="0">
                <a:solidFill>
                  <a:schemeClr val="bg1"/>
                </a:solidFill>
                <a:latin typeface="Bauhaus 93" panose="04030905020B02020C02" pitchFamily="82" charset="0"/>
              </a:rPr>
              <a:t>CAD GOES TO the movies</a:t>
            </a:r>
          </a:p>
        </p:txBody>
      </p:sp>
      <p:sp>
        <p:nvSpPr>
          <p:cNvPr id="3" name="Content Placeholder 2">
            <a:extLst>
              <a:ext uri="{FF2B5EF4-FFF2-40B4-BE49-F238E27FC236}">
                <a16:creationId xmlns:a16="http://schemas.microsoft.com/office/drawing/2014/main" id="{DACD5A9A-13DB-4C35-B3B9-045FCC49E165}"/>
              </a:ext>
            </a:extLst>
          </p:cNvPr>
          <p:cNvSpPr>
            <a:spLocks noGrp="1"/>
          </p:cNvSpPr>
          <p:nvPr>
            <p:ph sz="half" idx="1"/>
          </p:nvPr>
        </p:nvSpPr>
        <p:spPr>
          <a:xfrm>
            <a:off x="523812" y="3630949"/>
            <a:ext cx="4878389" cy="1327639"/>
          </a:xfrm>
        </p:spPr>
        <p:txBody>
          <a:bodyPr>
            <a:normAutofit/>
          </a:bodyPr>
          <a:lstStyle/>
          <a:p>
            <a:pPr marL="0" indent="0">
              <a:buNone/>
            </a:pPr>
            <a:r>
              <a:rPr lang="en-US" sz="2000" b="1" dirty="0"/>
              <a:t>1975:</a:t>
            </a:r>
            <a:r>
              <a:rPr lang="en-US" sz="2000" dirty="0"/>
              <a:t> Oscar winning short “</a:t>
            </a:r>
            <a:r>
              <a:rPr lang="en-US" sz="2000" b="1" dirty="0"/>
              <a:t>Great</a:t>
            </a:r>
            <a:r>
              <a:rPr lang="en-US" sz="2000" dirty="0"/>
              <a:t>” has rotating wireframe model of the Isambard Brunel’s SS Great Eastern</a:t>
            </a:r>
          </a:p>
          <a:p>
            <a:endParaRPr lang="en-US" dirty="0"/>
          </a:p>
        </p:txBody>
      </p:sp>
      <p:sp>
        <p:nvSpPr>
          <p:cNvPr id="7" name="TextBox 6">
            <a:extLst>
              <a:ext uri="{FF2B5EF4-FFF2-40B4-BE49-F238E27FC236}">
                <a16:creationId xmlns:a16="http://schemas.microsoft.com/office/drawing/2014/main" id="{CAFDFBAF-4DA9-49D0-B835-CD048E72BBCC}"/>
              </a:ext>
            </a:extLst>
          </p:cNvPr>
          <p:cNvSpPr txBox="1"/>
          <p:nvPr/>
        </p:nvSpPr>
        <p:spPr>
          <a:xfrm>
            <a:off x="1002323" y="4958588"/>
            <a:ext cx="4791808" cy="2215991"/>
          </a:xfrm>
          <a:prstGeom prst="rect">
            <a:avLst/>
          </a:prstGeom>
          <a:noFill/>
        </p:spPr>
        <p:txBody>
          <a:bodyPr wrap="square" rtlCol="0">
            <a:spAutoFit/>
          </a:bodyPr>
          <a:lstStyle/>
          <a:p>
            <a:r>
              <a:rPr lang="en-US" sz="2000" b="1" dirty="0"/>
              <a:t>1977: Star Wars</a:t>
            </a:r>
            <a:r>
              <a:rPr lang="en-US" sz="2000" dirty="0"/>
              <a:t> wireframe model of the Death Star: see Larry Cuba’s video of how points on model were digitized</a:t>
            </a:r>
          </a:p>
          <a:p>
            <a:pPr indent="0">
              <a:buNone/>
            </a:pPr>
            <a:r>
              <a:rPr lang="en-US" sz="2000" dirty="0">
                <a:hlinkClick r:id="rId2"/>
              </a:rPr>
              <a:t>https://video.wttw.com/video/chicago-tonight-may-23-2013-web-extra-making-death-star/</a:t>
            </a:r>
            <a:r>
              <a:rPr lang="en-US" sz="2000" dirty="0"/>
              <a:t> </a:t>
            </a:r>
          </a:p>
          <a:p>
            <a:endParaRPr lang="en-US" dirty="0"/>
          </a:p>
        </p:txBody>
      </p:sp>
      <p:sp>
        <p:nvSpPr>
          <p:cNvPr id="8" name="TextBox 7">
            <a:extLst>
              <a:ext uri="{FF2B5EF4-FFF2-40B4-BE49-F238E27FC236}">
                <a16:creationId xmlns:a16="http://schemas.microsoft.com/office/drawing/2014/main" id="{597609AF-58FC-4867-895D-072B81F5AF3D}"/>
              </a:ext>
            </a:extLst>
          </p:cNvPr>
          <p:cNvSpPr txBox="1"/>
          <p:nvPr/>
        </p:nvSpPr>
        <p:spPr>
          <a:xfrm>
            <a:off x="844063" y="1160585"/>
            <a:ext cx="3516922" cy="2831544"/>
          </a:xfrm>
          <a:prstGeom prst="rect">
            <a:avLst/>
          </a:prstGeom>
          <a:noFill/>
        </p:spPr>
        <p:txBody>
          <a:bodyPr wrap="square" rtlCol="0">
            <a:spAutoFit/>
          </a:bodyPr>
          <a:lstStyle/>
          <a:p>
            <a:r>
              <a:rPr lang="en-US" sz="2000" b="1" dirty="0"/>
              <a:t>1972:</a:t>
            </a:r>
            <a:r>
              <a:rPr lang="en-US" sz="2000" dirty="0"/>
              <a:t> 1</a:t>
            </a:r>
            <a:r>
              <a:rPr lang="en-US" sz="2000" baseline="30000" dirty="0"/>
              <a:t>st</a:t>
            </a:r>
            <a:r>
              <a:rPr lang="en-US" sz="2000" dirty="0"/>
              <a:t> 3D rendered movie: experimental short “A computer animated hand and face” (later used in 1976 </a:t>
            </a:r>
            <a:r>
              <a:rPr lang="en-US" sz="2000" dirty="0" err="1"/>
              <a:t>Futureworld</a:t>
            </a:r>
            <a:r>
              <a:rPr lang="en-US" sz="2000" dirty="0"/>
              <a:t> movie)</a:t>
            </a:r>
          </a:p>
          <a:p>
            <a:r>
              <a:rPr lang="en-US" sz="2000" dirty="0">
                <a:hlinkClick r:id="rId3"/>
              </a:rPr>
              <a:t>https://vimeo.com/16292363</a:t>
            </a:r>
            <a:r>
              <a:rPr lang="en-US" sz="2000" dirty="0"/>
              <a:t> </a:t>
            </a:r>
          </a:p>
          <a:p>
            <a:pPr indent="0">
              <a:buNone/>
            </a:pPr>
            <a:r>
              <a:rPr lang="en-US" sz="2000" dirty="0"/>
              <a:t>Ed </a:t>
            </a:r>
            <a:r>
              <a:rPr lang="en-US" sz="2000" dirty="0" err="1"/>
              <a:t>Catmull</a:t>
            </a:r>
            <a:r>
              <a:rPr lang="en-US" sz="2000" dirty="0"/>
              <a:t> went on to become President of Pixar and Disney Animation studios</a:t>
            </a:r>
          </a:p>
          <a:p>
            <a:endParaRPr lang="en-US" dirty="0"/>
          </a:p>
        </p:txBody>
      </p:sp>
      <p:pic>
        <p:nvPicPr>
          <p:cNvPr id="10" name="Picture 9" descr="A picture containing cabinet, oven, white, monitor&#10;&#10;Description automatically generated">
            <a:extLst>
              <a:ext uri="{FF2B5EF4-FFF2-40B4-BE49-F238E27FC236}">
                <a16:creationId xmlns:a16="http://schemas.microsoft.com/office/drawing/2014/main" id="{A8BD1563-05B5-426D-9C77-9707BBCC09B9}"/>
              </a:ext>
            </a:extLst>
          </p:cNvPr>
          <p:cNvPicPr>
            <a:picLocks noChangeAspect="1"/>
          </p:cNvPicPr>
          <p:nvPr/>
        </p:nvPicPr>
        <p:blipFill rotWithShape="1">
          <a:blip r:embed="rId4">
            <a:extLst>
              <a:ext uri="{28A0092B-C50C-407E-A947-70E740481C1C}">
                <a14:useLocalDpi xmlns:a14="http://schemas.microsoft.com/office/drawing/2010/main" val="0"/>
              </a:ext>
            </a:extLst>
          </a:blip>
          <a:srcRect l="50445"/>
          <a:stretch/>
        </p:blipFill>
        <p:spPr>
          <a:xfrm>
            <a:off x="4108634" y="1010282"/>
            <a:ext cx="2298401" cy="2637870"/>
          </a:xfrm>
          <a:prstGeom prst="rect">
            <a:avLst/>
          </a:prstGeom>
        </p:spPr>
      </p:pic>
      <p:pic>
        <p:nvPicPr>
          <p:cNvPr id="12" name="Picture 11" descr="A picture containing bed, drawing&#10;&#10;Description automatically generated">
            <a:extLst>
              <a:ext uri="{FF2B5EF4-FFF2-40B4-BE49-F238E27FC236}">
                <a16:creationId xmlns:a16="http://schemas.microsoft.com/office/drawing/2014/main" id="{3CA40E3C-E82E-4B1D-A229-6F541BDB113A}"/>
              </a:ext>
            </a:extLst>
          </p:cNvPr>
          <p:cNvPicPr>
            <a:picLocks noChangeAspect="1"/>
          </p:cNvPicPr>
          <p:nvPr/>
        </p:nvPicPr>
        <p:blipFill rotWithShape="1">
          <a:blip r:embed="rId5">
            <a:extLst>
              <a:ext uri="{28A0092B-C50C-407E-A947-70E740481C1C}">
                <a14:useLocalDpi xmlns:a14="http://schemas.microsoft.com/office/drawing/2010/main" val="0"/>
              </a:ext>
            </a:extLst>
          </a:blip>
          <a:srcRect t="30782"/>
          <a:stretch/>
        </p:blipFill>
        <p:spPr>
          <a:xfrm>
            <a:off x="5983468" y="2343579"/>
            <a:ext cx="6072554" cy="2474696"/>
          </a:xfrm>
          <a:prstGeom prst="rect">
            <a:avLst/>
          </a:prstGeom>
        </p:spPr>
      </p:pic>
      <p:pic>
        <p:nvPicPr>
          <p:cNvPr id="14" name="Picture 13" descr="A picture containing black, photo, building, white&#10;&#10;Description automatically generated">
            <a:extLst>
              <a:ext uri="{FF2B5EF4-FFF2-40B4-BE49-F238E27FC236}">
                <a16:creationId xmlns:a16="http://schemas.microsoft.com/office/drawing/2014/main" id="{9F662111-6A17-447A-B6D7-AD80DB091773}"/>
              </a:ext>
            </a:extLst>
          </p:cNvPr>
          <p:cNvPicPr>
            <a:picLocks noChangeAspect="1"/>
          </p:cNvPicPr>
          <p:nvPr/>
        </p:nvPicPr>
        <p:blipFill rotWithShape="1">
          <a:blip r:embed="rId6">
            <a:extLst>
              <a:ext uri="{28A0092B-C50C-407E-A947-70E740481C1C}">
                <a14:useLocalDpi xmlns:a14="http://schemas.microsoft.com/office/drawing/2010/main" val="0"/>
              </a:ext>
            </a:extLst>
          </a:blip>
          <a:srcRect l="19056" t="10599" r="19487" b="10020"/>
          <a:stretch/>
        </p:blipFill>
        <p:spPr>
          <a:xfrm>
            <a:off x="5416049" y="3587263"/>
            <a:ext cx="3376258" cy="3270737"/>
          </a:xfrm>
          <a:prstGeom prst="rect">
            <a:avLst/>
          </a:prstGeom>
        </p:spPr>
      </p:pic>
      <p:pic>
        <p:nvPicPr>
          <p:cNvPr id="9" name="Picture 8" descr="A picture containing animal&#10;&#10;Description automatically generated">
            <a:extLst>
              <a:ext uri="{FF2B5EF4-FFF2-40B4-BE49-F238E27FC236}">
                <a16:creationId xmlns:a16="http://schemas.microsoft.com/office/drawing/2014/main" id="{32148E5B-D2F6-41C0-BA7E-C29FE4BC39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4711" y="3581067"/>
            <a:ext cx="3283269" cy="3283269"/>
          </a:xfrm>
          <a:prstGeom prst="rect">
            <a:avLst/>
          </a:prstGeom>
        </p:spPr>
      </p:pic>
      <p:sp>
        <p:nvSpPr>
          <p:cNvPr id="17" name="TextBox 16">
            <a:extLst>
              <a:ext uri="{FF2B5EF4-FFF2-40B4-BE49-F238E27FC236}">
                <a16:creationId xmlns:a16="http://schemas.microsoft.com/office/drawing/2014/main" id="{02C92F36-444B-42D0-8B28-595703AFB45E}"/>
              </a:ext>
            </a:extLst>
          </p:cNvPr>
          <p:cNvSpPr txBox="1"/>
          <p:nvPr/>
        </p:nvSpPr>
        <p:spPr>
          <a:xfrm>
            <a:off x="4774749" y="1122222"/>
            <a:ext cx="3264571" cy="400110"/>
          </a:xfrm>
          <a:prstGeom prst="rect">
            <a:avLst/>
          </a:prstGeom>
          <a:solidFill>
            <a:schemeClr val="accent4">
              <a:lumMod val="60000"/>
              <a:lumOff val="40000"/>
            </a:schemeClr>
          </a:solidFill>
        </p:spPr>
        <p:txBody>
          <a:bodyPr wrap="square" rtlCol="0">
            <a:spAutoFit/>
          </a:bodyPr>
          <a:lstStyle/>
          <a:p>
            <a:r>
              <a:rPr lang="en-US" sz="2000" b="1" dirty="0"/>
              <a:t>1984: TRON: </a:t>
            </a:r>
            <a:r>
              <a:rPr lang="en-US" sz="2000" dirty="0"/>
              <a:t>first CGI in film</a:t>
            </a:r>
          </a:p>
        </p:txBody>
      </p:sp>
      <p:pic>
        <p:nvPicPr>
          <p:cNvPr id="11" name="Picture 10" descr="A picture containing photo, different, computer, display&#10;&#10;Description automatically generated">
            <a:extLst>
              <a:ext uri="{FF2B5EF4-FFF2-40B4-BE49-F238E27FC236}">
                <a16:creationId xmlns:a16="http://schemas.microsoft.com/office/drawing/2014/main" id="{7E5C6059-3AB7-4B9D-9336-82B0C3F78F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49421" y="50327"/>
            <a:ext cx="3337560" cy="5052060"/>
          </a:xfrm>
          <a:prstGeom prst="rect">
            <a:avLst/>
          </a:prstGeom>
        </p:spPr>
      </p:pic>
      <p:sp>
        <p:nvSpPr>
          <p:cNvPr id="4" name="Content Placeholder 3">
            <a:extLst>
              <a:ext uri="{FF2B5EF4-FFF2-40B4-BE49-F238E27FC236}">
                <a16:creationId xmlns:a16="http://schemas.microsoft.com/office/drawing/2014/main" id="{626814D5-B536-456A-8500-7C6AB26FC869}"/>
              </a:ext>
            </a:extLst>
          </p:cNvPr>
          <p:cNvSpPr>
            <a:spLocks noGrp="1"/>
          </p:cNvSpPr>
          <p:nvPr>
            <p:ph sz="half" idx="2"/>
          </p:nvPr>
        </p:nvSpPr>
        <p:spPr>
          <a:xfrm>
            <a:off x="6272642" y="4443423"/>
            <a:ext cx="5816782" cy="2348090"/>
          </a:xfrm>
          <a:solidFill>
            <a:schemeClr val="bg2">
              <a:lumMod val="20000"/>
              <a:lumOff val="80000"/>
            </a:schemeClr>
          </a:solidFill>
        </p:spPr>
        <p:txBody>
          <a:bodyPr>
            <a:normAutofit/>
          </a:bodyPr>
          <a:lstStyle/>
          <a:p>
            <a:pPr marL="0" indent="0">
              <a:lnSpc>
                <a:spcPct val="100000"/>
              </a:lnSpc>
              <a:spcBef>
                <a:spcPts val="0"/>
              </a:spcBef>
              <a:buNone/>
            </a:pPr>
            <a:r>
              <a:rPr lang="en-US" sz="2000" b="1" dirty="0">
                <a:solidFill>
                  <a:srgbClr val="0070C0"/>
                </a:solidFill>
              </a:rPr>
              <a:t>2013: The Life of Pi.  </a:t>
            </a:r>
            <a:r>
              <a:rPr lang="en-US" sz="2000" dirty="0">
                <a:solidFill>
                  <a:srgbClr val="0070C0"/>
                </a:solidFill>
              </a:rPr>
              <a:t>The real lifeboat had a CG understudy; the ocean, tiger, zebra, hyena, ape, fish, whale and meerkats were entirely computer generated</a:t>
            </a:r>
          </a:p>
          <a:p>
            <a:pPr marL="0" indent="0">
              <a:lnSpc>
                <a:spcPct val="100000"/>
              </a:lnSpc>
              <a:spcBef>
                <a:spcPts val="0"/>
              </a:spcBef>
              <a:buNone/>
            </a:pPr>
            <a:r>
              <a:rPr lang="en-US" sz="2000" dirty="0">
                <a:solidFill>
                  <a:schemeClr val="accent4">
                    <a:lumMod val="75000"/>
                  </a:schemeClr>
                </a:solidFill>
                <a:hlinkClick r:id="rId9">
                  <a:extLst>
                    <a:ext uri="{A12FA001-AC4F-418D-AE19-62706E023703}">
                      <ahyp:hlinkClr xmlns:ahyp="http://schemas.microsoft.com/office/drawing/2018/hyperlinkcolor" val="tx"/>
                    </a:ext>
                  </a:extLst>
                </a:hlinkClick>
              </a:rPr>
              <a:t>https://www.youtube.com/watch?v=x5zUKauX7QE</a:t>
            </a:r>
            <a:endParaRPr lang="en-US" sz="2000" dirty="0">
              <a:solidFill>
                <a:schemeClr val="accent4">
                  <a:lumMod val="75000"/>
                </a:schemeClr>
              </a:solidFill>
            </a:endParaRPr>
          </a:p>
          <a:p>
            <a:pPr marL="0" indent="0">
              <a:buNone/>
            </a:pPr>
            <a:r>
              <a:rPr lang="en-US" sz="2000" dirty="0">
                <a:solidFill>
                  <a:srgbClr val="FF0000"/>
                </a:solidFill>
              </a:rPr>
              <a:t>Studios use </a:t>
            </a:r>
            <a:r>
              <a:rPr lang="en-US" sz="2000" dirty="0" err="1">
                <a:solidFill>
                  <a:srgbClr val="FF0000"/>
                </a:solidFill>
              </a:rPr>
              <a:t>AutoDesk</a:t>
            </a:r>
            <a:r>
              <a:rPr lang="en-US" sz="2000" dirty="0">
                <a:solidFill>
                  <a:srgbClr val="FF0000"/>
                </a:solidFill>
              </a:rPr>
              <a:t> Maya, 3DS MAX, Cinema 4D and high powered proprietary software, 100’s of animators</a:t>
            </a:r>
          </a:p>
        </p:txBody>
      </p:sp>
      <p:sp>
        <p:nvSpPr>
          <p:cNvPr id="16" name="TextBox 15">
            <a:extLst>
              <a:ext uri="{FF2B5EF4-FFF2-40B4-BE49-F238E27FC236}">
                <a16:creationId xmlns:a16="http://schemas.microsoft.com/office/drawing/2014/main" id="{C383BA64-97E1-4DBB-9570-788BAA94AD30}"/>
              </a:ext>
            </a:extLst>
          </p:cNvPr>
          <p:cNvSpPr txBox="1"/>
          <p:nvPr/>
        </p:nvSpPr>
        <p:spPr>
          <a:xfrm>
            <a:off x="5602283" y="1579879"/>
            <a:ext cx="4457467" cy="646331"/>
          </a:xfrm>
          <a:prstGeom prst="rect">
            <a:avLst/>
          </a:prstGeom>
          <a:solidFill>
            <a:schemeClr val="tx2"/>
          </a:solidFill>
        </p:spPr>
        <p:txBody>
          <a:bodyPr wrap="square" rtlCol="0">
            <a:spAutoFit/>
          </a:bodyPr>
          <a:lstStyle/>
          <a:p>
            <a:r>
              <a:rPr lang="en-US" b="1" dirty="0">
                <a:solidFill>
                  <a:schemeClr val="accent1">
                    <a:lumMod val="50000"/>
                  </a:schemeClr>
                </a:solidFill>
              </a:rPr>
              <a:t>1985: Weird Science: </a:t>
            </a:r>
            <a:r>
              <a:rPr lang="en-US" dirty="0">
                <a:solidFill>
                  <a:schemeClr val="accent1">
                    <a:lumMod val="50000"/>
                  </a:schemeClr>
                </a:solidFill>
              </a:rPr>
              <a:t>teenager’s wireframe woman comes to life during an electrical storm</a:t>
            </a:r>
          </a:p>
        </p:txBody>
      </p:sp>
      <p:pic>
        <p:nvPicPr>
          <p:cNvPr id="13" name="Picture 12" descr="A picture containing water, sitting, table, large&#10;&#10;Description automatically generated">
            <a:extLst>
              <a:ext uri="{FF2B5EF4-FFF2-40B4-BE49-F238E27FC236}">
                <a16:creationId xmlns:a16="http://schemas.microsoft.com/office/drawing/2014/main" id="{F41D885A-6257-4CBE-A830-A0F09CC8E3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78549" y="721783"/>
            <a:ext cx="5908432" cy="3323493"/>
          </a:xfrm>
          <a:prstGeom prst="rect">
            <a:avLst/>
          </a:prstGeom>
        </p:spPr>
      </p:pic>
      <p:sp>
        <p:nvSpPr>
          <p:cNvPr id="15" name="TextBox 14">
            <a:extLst>
              <a:ext uri="{FF2B5EF4-FFF2-40B4-BE49-F238E27FC236}">
                <a16:creationId xmlns:a16="http://schemas.microsoft.com/office/drawing/2014/main" id="{D678EA69-15CB-42AE-8002-FBFC907930DB}"/>
              </a:ext>
            </a:extLst>
          </p:cNvPr>
          <p:cNvSpPr txBox="1"/>
          <p:nvPr/>
        </p:nvSpPr>
        <p:spPr>
          <a:xfrm>
            <a:off x="6301702" y="13897"/>
            <a:ext cx="5876988" cy="707886"/>
          </a:xfrm>
          <a:prstGeom prst="rect">
            <a:avLst/>
          </a:prstGeom>
          <a:solidFill>
            <a:schemeClr val="tx1">
              <a:lumMod val="50000"/>
            </a:schemeClr>
          </a:solidFill>
        </p:spPr>
        <p:txBody>
          <a:bodyPr wrap="square" rtlCol="0">
            <a:spAutoFit/>
          </a:bodyPr>
          <a:lstStyle/>
          <a:p>
            <a:r>
              <a:rPr lang="en-US" sz="2000" b="1" dirty="0"/>
              <a:t>1997: </a:t>
            </a:r>
            <a:r>
              <a:rPr lang="en-US" sz="2000" dirty="0"/>
              <a:t>Full-scale </a:t>
            </a:r>
            <a:r>
              <a:rPr lang="en-US" sz="2000" b="1" dirty="0"/>
              <a:t>Titanic </a:t>
            </a:r>
            <a:r>
              <a:rPr lang="en-US" sz="2000" dirty="0"/>
              <a:t>model sinks in a computer-generated sea, carrying CG passengers to their fate.</a:t>
            </a:r>
          </a:p>
        </p:txBody>
      </p:sp>
      <p:pic>
        <p:nvPicPr>
          <p:cNvPr id="6" name="Picture 5" descr="A picture containing building, cage&#10;&#10;Description automatically generated">
            <a:extLst>
              <a:ext uri="{FF2B5EF4-FFF2-40B4-BE49-F238E27FC236}">
                <a16:creationId xmlns:a16="http://schemas.microsoft.com/office/drawing/2014/main" id="{3AE7F3CA-D226-4D69-A204-389BAD17C5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92910" y="1160585"/>
            <a:ext cx="5810479" cy="3270737"/>
          </a:xfrm>
          <a:prstGeom prst="rect">
            <a:avLst/>
          </a:prstGeom>
        </p:spPr>
      </p:pic>
    </p:spTree>
    <p:extLst>
      <p:ext uri="{BB962C8B-B14F-4D97-AF65-F5344CB8AC3E}">
        <p14:creationId xmlns:p14="http://schemas.microsoft.com/office/powerpoint/2010/main" val="210009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bg/>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
                                            <p:txEl>
                                              <p:pRg st="0" end="0"/>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7" grpId="0" animBg="1"/>
      <p:bldP spid="4" grpId="0" uiExpand="1" build="p" animBg="1"/>
      <p:bldP spid="16"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9226B-961F-4BBF-B5D8-66440A4EBBC8}"/>
              </a:ext>
            </a:extLst>
          </p:cNvPr>
          <p:cNvSpPr>
            <a:spLocks noGrp="1"/>
          </p:cNvSpPr>
          <p:nvPr>
            <p:ph type="title"/>
          </p:nvPr>
        </p:nvSpPr>
        <p:spPr>
          <a:xfrm>
            <a:off x="454567" y="393793"/>
            <a:ext cx="7035053" cy="889558"/>
          </a:xfrm>
          <a:solidFill>
            <a:schemeClr val="bg2">
              <a:lumMod val="20000"/>
              <a:lumOff val="80000"/>
            </a:schemeClr>
          </a:solidFill>
        </p:spPr>
        <p:txBody>
          <a:bodyPr/>
          <a:lstStyle/>
          <a:p>
            <a:r>
              <a:rPr lang="en-US" dirty="0">
                <a:solidFill>
                  <a:schemeClr val="bg1"/>
                </a:solidFill>
                <a:latin typeface="Bauhaus 93" panose="04030905020B02020C02" pitchFamily="82" charset="0"/>
              </a:rPr>
              <a:t>CAD in naval architecture</a:t>
            </a:r>
          </a:p>
        </p:txBody>
      </p:sp>
      <p:sp>
        <p:nvSpPr>
          <p:cNvPr id="3" name="Content Placeholder 2">
            <a:extLst>
              <a:ext uri="{FF2B5EF4-FFF2-40B4-BE49-F238E27FC236}">
                <a16:creationId xmlns:a16="http://schemas.microsoft.com/office/drawing/2014/main" id="{500D212F-5432-4D8D-91D3-60CE7DD1FC60}"/>
              </a:ext>
            </a:extLst>
          </p:cNvPr>
          <p:cNvSpPr>
            <a:spLocks noGrp="1"/>
          </p:cNvSpPr>
          <p:nvPr>
            <p:ph idx="1"/>
          </p:nvPr>
        </p:nvSpPr>
        <p:spPr>
          <a:xfrm>
            <a:off x="454567" y="1352412"/>
            <a:ext cx="5038164" cy="5505587"/>
          </a:xfrm>
        </p:spPr>
        <p:txBody>
          <a:bodyPr>
            <a:noAutofit/>
          </a:bodyPr>
          <a:lstStyle/>
          <a:p>
            <a:pPr>
              <a:lnSpc>
                <a:spcPct val="100000"/>
              </a:lnSpc>
              <a:spcBef>
                <a:spcPts val="600"/>
              </a:spcBef>
            </a:pPr>
            <a:r>
              <a:rPr lang="en-US" sz="2000" dirty="0"/>
              <a:t>The Computer-Aided Ship Design office of the Naval Ship Engineering Center (then BUSHIPS) undertook in 1964 to remedy [errors and incompatibilities in early computer calculation programs].  </a:t>
            </a:r>
          </a:p>
          <a:p>
            <a:pPr>
              <a:lnSpc>
                <a:spcPct val="100000"/>
              </a:lnSpc>
              <a:spcBef>
                <a:spcPts val="600"/>
              </a:spcBef>
            </a:pPr>
            <a:r>
              <a:rPr lang="en-US" sz="2000" dirty="0"/>
              <a:t>A system of programs was designed which would operate on a single, common data base describing the hull form, and which would perform all area, volume and centers calculations for the different types of output programs in an identical manner.  </a:t>
            </a:r>
          </a:p>
          <a:p>
            <a:pPr>
              <a:lnSpc>
                <a:spcPct val="100000"/>
              </a:lnSpc>
              <a:spcBef>
                <a:spcPts val="600"/>
              </a:spcBef>
            </a:pPr>
            <a:r>
              <a:rPr lang="en-US" sz="2000" dirty="0"/>
              <a:t>The result of this substantial effort, called Ship Hull Characteristics Program, was published and disseminated in June 1966.  The system at that time consisted of routines to perform five of the basic Naval Architectural calculations:</a:t>
            </a:r>
          </a:p>
        </p:txBody>
      </p:sp>
      <p:sp>
        <p:nvSpPr>
          <p:cNvPr id="8" name="Content Placeholder 2">
            <a:extLst>
              <a:ext uri="{FF2B5EF4-FFF2-40B4-BE49-F238E27FC236}">
                <a16:creationId xmlns:a16="http://schemas.microsoft.com/office/drawing/2014/main" id="{DFE4BB83-FB68-4405-8995-3337AF0609D6}"/>
              </a:ext>
            </a:extLst>
          </p:cNvPr>
          <p:cNvSpPr txBox="1">
            <a:spLocks/>
          </p:cNvSpPr>
          <p:nvPr/>
        </p:nvSpPr>
        <p:spPr>
          <a:xfrm>
            <a:off x="5728765" y="1435541"/>
            <a:ext cx="5038164" cy="43513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spcBef>
                <a:spcPts val="0"/>
              </a:spcBef>
            </a:pPr>
            <a:r>
              <a:rPr lang="en-US" sz="2200" dirty="0"/>
              <a:t>Hydrostatics (Curves of Form and </a:t>
            </a:r>
            <a:r>
              <a:rPr lang="en-US" sz="2200" dirty="0" err="1"/>
              <a:t>Bonjean’s</a:t>
            </a:r>
            <a:r>
              <a:rPr lang="en-US" sz="2200" dirty="0"/>
              <a:t> curves)</a:t>
            </a:r>
          </a:p>
          <a:p>
            <a:pPr>
              <a:spcBef>
                <a:spcPts val="0"/>
              </a:spcBef>
            </a:pPr>
            <a:r>
              <a:rPr lang="en-US" sz="2200" dirty="0"/>
              <a:t>Longitudinal Strength</a:t>
            </a:r>
          </a:p>
          <a:p>
            <a:pPr>
              <a:spcBef>
                <a:spcPts val="0"/>
              </a:spcBef>
            </a:pPr>
            <a:r>
              <a:rPr lang="en-US" sz="2200" dirty="0"/>
              <a:t>Floodable Length</a:t>
            </a:r>
          </a:p>
          <a:p>
            <a:pPr>
              <a:spcBef>
                <a:spcPts val="0"/>
              </a:spcBef>
            </a:pPr>
            <a:r>
              <a:rPr lang="en-US" sz="2200" dirty="0"/>
              <a:t>Limiting Drafts (Load Lines)</a:t>
            </a:r>
          </a:p>
          <a:p>
            <a:pPr>
              <a:spcBef>
                <a:spcPts val="0"/>
              </a:spcBef>
            </a:pPr>
            <a:r>
              <a:rPr lang="en-US" sz="2200" dirty="0"/>
              <a:t>Intact Stability (Cross Curves)</a:t>
            </a:r>
          </a:p>
          <a:p>
            <a:r>
              <a:rPr lang="en-US" sz="2200" dirty="0">
                <a:hlinkClick r:id="rId2"/>
              </a:rPr>
              <a:t>https://stability-shcp.com/2018/06/shcp-early-history</a:t>
            </a:r>
            <a:r>
              <a:rPr lang="en-US" sz="2200" dirty="0"/>
              <a:t> </a:t>
            </a:r>
          </a:p>
          <a:p>
            <a:pPr marL="0" indent="0">
              <a:buNone/>
            </a:pPr>
            <a:endParaRPr lang="en-US" sz="2000" b="1" dirty="0">
              <a:solidFill>
                <a:schemeClr val="accent4">
                  <a:lumMod val="60000"/>
                  <a:lumOff val="40000"/>
                </a:schemeClr>
              </a:solidFill>
            </a:endParaRPr>
          </a:p>
          <a:p>
            <a:pPr marL="0" indent="0">
              <a:buNone/>
            </a:pPr>
            <a:r>
              <a:rPr lang="en-US" sz="2600" b="1" dirty="0">
                <a:solidFill>
                  <a:schemeClr val="accent4">
                    <a:lumMod val="60000"/>
                    <a:lumOff val="40000"/>
                  </a:schemeClr>
                </a:solidFill>
              </a:rPr>
              <a:t>1969: GHS </a:t>
            </a:r>
            <a:r>
              <a:rPr lang="en-US" sz="2600" dirty="0">
                <a:solidFill>
                  <a:schemeClr val="accent4">
                    <a:lumMod val="60000"/>
                    <a:lumOff val="40000"/>
                  </a:schemeClr>
                </a:solidFill>
              </a:rPr>
              <a:t>(General Hydrostatics) developed by Creative Systems, Inc.; adopted by American Bureau of Shipping</a:t>
            </a:r>
          </a:p>
          <a:p>
            <a:pPr marL="0" indent="0">
              <a:buNone/>
            </a:pPr>
            <a:r>
              <a:rPr lang="en-US" sz="2600" dirty="0">
                <a:solidFill>
                  <a:schemeClr val="accent4">
                    <a:lumMod val="60000"/>
                    <a:lumOff val="40000"/>
                  </a:schemeClr>
                </a:solidFill>
              </a:rPr>
              <a:t>1995: Windows version released</a:t>
            </a:r>
          </a:p>
          <a:p>
            <a:r>
              <a:rPr lang="en-US" sz="2600" dirty="0">
                <a:hlinkClick r:id="rId3"/>
              </a:rPr>
              <a:t>http://www.ghsport.com/csi/</a:t>
            </a:r>
            <a:r>
              <a:rPr lang="en-US" sz="2600" dirty="0"/>
              <a:t> </a:t>
            </a:r>
          </a:p>
        </p:txBody>
      </p:sp>
    </p:spTree>
    <p:extLst>
      <p:ext uri="{BB962C8B-B14F-4D97-AF65-F5344CB8AC3E}">
        <p14:creationId xmlns:p14="http://schemas.microsoft.com/office/powerpoint/2010/main" val="110971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4879</TotalTime>
  <Words>1915</Words>
  <Application>Microsoft Office PowerPoint</Application>
  <PresentationFormat>Widescreen</PresentationFormat>
  <Paragraphs>177</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Bauhaus 93</vt:lpstr>
      <vt:lpstr>Tw Cen MT</vt:lpstr>
      <vt:lpstr>Circuit</vt:lpstr>
      <vt:lpstr>Using CAD (Computer Aided Design) for modeling ships </vt:lpstr>
      <vt:lpstr>Before CAD:</vt:lpstr>
      <vt:lpstr>The beginnings: 2D Computer Aided Drafting </vt:lpstr>
      <vt:lpstr>3D Computer Aided Drafting and Design (CADD)</vt:lpstr>
      <vt:lpstr>THE PC REVOLUTION</vt:lpstr>
      <vt:lpstr>Architectural and Engineering applications</vt:lpstr>
      <vt:lpstr>3D CAD matures</vt:lpstr>
      <vt:lpstr>CAD GOES TO the movies</vt:lpstr>
      <vt:lpstr>CAD in naval architecture</vt:lpstr>
      <vt:lpstr>CAD in naval architecture</vt:lpstr>
      <vt:lpstr>CAD in naval architecture</vt:lpstr>
      <vt:lpstr>CAD SHIP MODELING</vt:lpstr>
      <vt:lpstr>CAD IS THE starting point FOR:</vt:lpstr>
      <vt:lpstr>MAKING A propeller</vt:lpstr>
      <vt:lpstr>CAD characteristics</vt:lpstr>
      <vt:lpstr>GALLERY</vt:lpstr>
      <vt:lpstr>GALLERY</vt:lpstr>
      <vt:lpstr>GALLERY</vt:lpstr>
      <vt:lpstr>GALLERY</vt:lpstr>
      <vt:lpstr>GALLERY</vt:lpstr>
      <vt:lpstr>GALLERY</vt:lpstr>
      <vt:lpstr>GALLERY</vt:lpstr>
      <vt:lpstr>GALLERY</vt:lpstr>
      <vt:lpstr>GALLERY</vt:lpstr>
      <vt:lpstr>REference Docs</vt:lpstr>
      <vt:lpstr>Plotting a hull</vt:lpstr>
      <vt:lpstr>CAD AND MODELING PROGRAMS</vt:lpstr>
      <vt:lpstr>SIMULATION AND GAMES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CAD (Computer Aided Design) for modeling</dc:title>
  <dc:creator>Stover, Alan B</dc:creator>
  <cp:lastModifiedBy>Alan Stover</cp:lastModifiedBy>
  <cp:revision>79</cp:revision>
  <dcterms:created xsi:type="dcterms:W3CDTF">2020-02-13T21:01:39Z</dcterms:created>
  <dcterms:modified xsi:type="dcterms:W3CDTF">2020-02-26T21:48:32Z</dcterms:modified>
</cp:coreProperties>
</file>