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25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1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5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312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46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57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12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8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7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5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9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5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0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E9F6CE-80FF-42CA-95AE-1A2481B4B14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ACC885D-D47A-41C4-9E80-48CA3C01F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2D2A-7B35-471E-A8C3-D2A9A2B03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866188" cy="18440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tencil" panose="040409050D0802020404" pitchFamily="82" charset="0"/>
              </a:rPr>
              <a:t>Building the $13 1:100 topsail schooner “Halcon”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F69D7-7D77-4741-AD2C-BABE11E83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Alan Stover</a:t>
            </a:r>
          </a:p>
          <a:p>
            <a:r>
              <a:rPr lang="en-US" b="1" dirty="0">
                <a:solidFill>
                  <a:srgbClr val="FFFF00"/>
                </a:solidFill>
              </a:rPr>
              <a:t>Washington Ship Model Society</a:t>
            </a:r>
          </a:p>
          <a:p>
            <a:r>
              <a:rPr lang="en-US" b="1" dirty="0">
                <a:solidFill>
                  <a:srgbClr val="FFFF00"/>
                </a:solidFill>
              </a:rPr>
              <a:t>March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2D6AE-181B-4CAC-A351-E794B0105094}"/>
              </a:ext>
            </a:extLst>
          </p:cNvPr>
          <p:cNvSpPr txBox="1"/>
          <p:nvPr/>
        </p:nvSpPr>
        <p:spPr>
          <a:xfrm>
            <a:off x="7721600" y="5341204"/>
            <a:ext cx="386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first plank on frame ship model since 1961</a:t>
            </a:r>
          </a:p>
        </p:txBody>
      </p:sp>
    </p:spTree>
    <p:extLst>
      <p:ext uri="{BB962C8B-B14F-4D97-AF65-F5344CB8AC3E}">
        <p14:creationId xmlns:p14="http://schemas.microsoft.com/office/powerpoint/2010/main" val="11158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4" y="215479"/>
            <a:ext cx="3299959" cy="1848255"/>
          </a:xfrm>
        </p:spPr>
        <p:txBody>
          <a:bodyPr>
            <a:normAutofit fontScale="90000"/>
          </a:bodyPr>
          <a:lstStyle/>
          <a:p>
            <a:pPr marL="517525" indent="-517525"/>
            <a:r>
              <a:rPr lang="en-US" sz="4400" b="1" dirty="0"/>
              <a:t>9. Install Tapered Planking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2209648"/>
            <a:ext cx="3926092" cy="4464261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Taper bottom edge of 3</a:t>
            </a:r>
            <a:r>
              <a:rPr lang="en-US" sz="2400" b="1" baseline="30000" dirty="0"/>
              <a:t>rd</a:t>
            </a:r>
            <a:r>
              <a:rPr lang="en-US" sz="2400" b="1" dirty="0"/>
              <a:t> plank at bow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and clamp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Fit wedges between planks at stern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Use split shot for ballast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Taper and fit 4</a:t>
            </a:r>
            <a:r>
              <a:rPr lang="en-US" sz="2400" b="1" baseline="30000" dirty="0"/>
              <a:t>th</a:t>
            </a:r>
            <a:r>
              <a:rPr lang="en-US" sz="2400" b="1" dirty="0"/>
              <a:t> 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Use pins when binder clips no longer grab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70B71202-03B2-4DB8-A927-0EA523F23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6" y="0"/>
            <a:ext cx="8054503" cy="6040877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AE21D74-D864-4A25-ABBA-00A6A5A74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b="23971"/>
          <a:stretch/>
        </p:blipFill>
        <p:spPr>
          <a:xfrm>
            <a:off x="4287836" y="1031866"/>
            <a:ext cx="8022562" cy="3977143"/>
          </a:xfrm>
          <a:prstGeom prst="rect">
            <a:avLst/>
          </a:prstGeom>
        </p:spPr>
      </p:pic>
      <p:pic>
        <p:nvPicPr>
          <p:cNvPr id="13" name="Picture 12" descr="A picture containing indoor, pan, cluttered&#10;&#10;Description automatically generated">
            <a:extLst>
              <a:ext uri="{FF2B5EF4-FFF2-40B4-BE49-F238E27FC236}">
                <a16:creationId xmlns:a16="http://schemas.microsoft.com/office/drawing/2014/main" id="{18143DD0-10C1-4F1C-914C-1C360A91D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6379" y="857250"/>
            <a:ext cx="6858000" cy="5143500"/>
          </a:xfrm>
          <a:prstGeom prst="rect">
            <a:avLst/>
          </a:prstGeom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C8DB39E5-A792-445A-9749-C46850BBA8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6282"/>
          <a:stretch/>
        </p:blipFill>
        <p:spPr>
          <a:xfrm>
            <a:off x="4245686" y="13629"/>
            <a:ext cx="8000408" cy="4100210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5F877377-AC76-4A26-B751-11B83659D0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13800"/>
          <a:stretch/>
        </p:blipFill>
        <p:spPr>
          <a:xfrm>
            <a:off x="4655164" y="3636060"/>
            <a:ext cx="8000408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1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4" y="402749"/>
            <a:ext cx="3643054" cy="1430688"/>
          </a:xfrm>
        </p:spPr>
        <p:txBody>
          <a:bodyPr>
            <a:normAutofit fontScale="90000"/>
          </a:bodyPr>
          <a:lstStyle/>
          <a:p>
            <a:pPr marL="741363" indent="-741363"/>
            <a:r>
              <a:rPr lang="en-US" sz="4400" b="1" dirty="0"/>
              <a:t>10. Sand, fill &amp; VARNISH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2209648"/>
            <a:ext cx="3926092" cy="4464261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Glue rudder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Sand hull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Use wood filler on low 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Sand smooth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Apply polyurethane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Fine sand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Apply more coats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E12FA15-8617-44E1-86C5-9EC941516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9"/>
          <a:stretch/>
        </p:blipFill>
        <p:spPr>
          <a:xfrm>
            <a:off x="4125276" y="26537"/>
            <a:ext cx="7230840" cy="4220308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EE2D3910-746D-4EFB-B9A7-6B229CD8C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82"/>
          <a:stretch/>
        </p:blipFill>
        <p:spPr>
          <a:xfrm>
            <a:off x="4408314" y="446711"/>
            <a:ext cx="7745415" cy="3991868"/>
          </a:xfrm>
          <a:prstGeom prst="rect">
            <a:avLst/>
          </a:prstGeo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66584CE-8E4A-4527-8AF2-67B38A9C1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3"/>
          <a:stretch/>
        </p:blipFill>
        <p:spPr>
          <a:xfrm>
            <a:off x="4714556" y="1676203"/>
            <a:ext cx="8103426" cy="4916598"/>
          </a:xfrm>
          <a:prstGeom prst="rect">
            <a:avLst/>
          </a:prstGeom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65BA440-05E2-462F-A0C5-11D67F21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7726" y="88378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3" y="402749"/>
            <a:ext cx="4391088" cy="1430688"/>
          </a:xfrm>
        </p:spPr>
        <p:txBody>
          <a:bodyPr>
            <a:normAutofit fontScale="90000"/>
          </a:bodyPr>
          <a:lstStyle/>
          <a:p>
            <a:pPr marL="854075" indent="-854075"/>
            <a:r>
              <a:rPr lang="en-US" sz="4400" b="1" dirty="0"/>
              <a:t>11. Install Deck Details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1995854"/>
            <a:ext cx="3926092" cy="4678055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Punch out parts: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200" b="1" dirty="0"/>
              <a:t>Gun carriages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200" b="1" dirty="0"/>
              <a:t>Hatch gratings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200" b="1" dirty="0"/>
              <a:t>Capstan, companionway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200" b="1" dirty="0"/>
              <a:t>Anchors and catheads</a:t>
            </a:r>
          </a:p>
          <a:p>
            <a:pPr marL="574675" indent="-342900">
              <a:buFont typeface="Arial" panose="020B0604020202020204" pitchFamily="34" charset="0"/>
              <a:buChar char="•"/>
            </a:pPr>
            <a:r>
              <a:rPr lang="en-US" sz="2200" b="1" dirty="0"/>
              <a:t>Fife rails for belaying pins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Trim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parts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Sand smooth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Apply stain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E5988B6-4400-4341-B2DA-AC0C7A4B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47" y="176313"/>
            <a:ext cx="6858000" cy="5143500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048076B-0DA9-414A-8E13-F79DA53D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23" y="567104"/>
            <a:ext cx="6858000" cy="51435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DC0C8C5-A4E8-463C-8C4F-BAD7A7072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4930" y="91879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3" y="402749"/>
            <a:ext cx="3891584" cy="1430688"/>
          </a:xfrm>
        </p:spPr>
        <p:txBody>
          <a:bodyPr>
            <a:normAutofit fontScale="90000"/>
          </a:bodyPr>
          <a:lstStyle/>
          <a:p>
            <a:pPr marL="854075" indent="-854075"/>
            <a:r>
              <a:rPr lang="en-US" sz="4400" b="1" dirty="0"/>
              <a:t>12. Masts and Spars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1995854"/>
            <a:ext cx="3926092" cy="4678055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Find a sail/rigging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Figure out standing, running and sail handling rigging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Resize/redraw to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Cut masts and spars to length – taper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Assemble crosstrees and masts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Fit to hull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8DBEA0D-8748-4521-B775-AE6552079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76" y="78642"/>
            <a:ext cx="7658100" cy="5346700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BDB344-A072-40DD-91B7-B444DD47A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81" y="258027"/>
            <a:ext cx="7617729" cy="600346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AAABD60-FD90-4508-AC5C-07F7A3942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6471"/>
          <a:stretch/>
        </p:blipFill>
        <p:spPr>
          <a:xfrm>
            <a:off x="4884987" y="402749"/>
            <a:ext cx="7499113" cy="5789742"/>
          </a:xfrm>
          <a:prstGeom prst="rect">
            <a:avLst/>
          </a:prstGeom>
        </p:spPr>
      </p:pic>
      <p:pic>
        <p:nvPicPr>
          <p:cNvPr id="14" name="Picture 13" descr="A white sheet of paper&#10;&#10;Description automatically generated with low confidence">
            <a:extLst>
              <a:ext uri="{FF2B5EF4-FFF2-40B4-BE49-F238E27FC236}">
                <a16:creationId xmlns:a16="http://schemas.microsoft.com/office/drawing/2014/main" id="{4178F12D-F0F4-4C66-AD44-A49594B79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r="2724" b="4408"/>
          <a:stretch/>
        </p:blipFill>
        <p:spPr>
          <a:xfrm>
            <a:off x="5129758" y="925843"/>
            <a:ext cx="8097715" cy="519020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9C97164-4C4A-4E79-8E00-7FD0A6480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30" y="886676"/>
            <a:ext cx="7617729" cy="5713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7DFFB9-448E-482D-B669-1B7D1F60B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7289" y="1352582"/>
            <a:ext cx="5995209" cy="4496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F6C3B2-4D27-4511-BFC5-04057B44F6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"/>
          <a:stretch/>
        </p:blipFill>
        <p:spPr>
          <a:xfrm rot="5400000">
            <a:off x="5789251" y="851097"/>
            <a:ext cx="65021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4" y="167950"/>
            <a:ext cx="3643054" cy="1430688"/>
          </a:xfrm>
        </p:spPr>
        <p:txBody>
          <a:bodyPr>
            <a:normAutofit fontScale="90000"/>
          </a:bodyPr>
          <a:lstStyle/>
          <a:p>
            <a:pPr marL="854075" indent="-854075"/>
            <a:r>
              <a:rPr lang="en-US" sz="4400" b="1" dirty="0"/>
              <a:t>13. Making Sails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1995854"/>
            <a:ext cx="3926092" cy="4459397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Make sail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Find a white shirt with lines at thrift store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Apply heavy starch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Cut paper sail patterns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Cut rough sails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Match pattern on jibs &amp; staysails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bolt rope using CA glue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Trim sails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white sheet of paper&#10;&#10;Description automatically generated with low confidence">
            <a:extLst>
              <a:ext uri="{FF2B5EF4-FFF2-40B4-BE49-F238E27FC236}">
                <a16:creationId xmlns:a16="http://schemas.microsoft.com/office/drawing/2014/main" id="{4178F12D-F0F4-4C66-AD44-A49594B7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r="2724" b="4408"/>
          <a:stretch/>
        </p:blipFill>
        <p:spPr>
          <a:xfrm>
            <a:off x="4094285" y="2183"/>
            <a:ext cx="8097715" cy="5190203"/>
          </a:xfrm>
          <a:prstGeom prst="rect">
            <a:avLst/>
          </a:prstGeom>
        </p:spPr>
      </p:pic>
      <p:pic>
        <p:nvPicPr>
          <p:cNvPr id="6" name="Picture 5" descr="A picture containing envelope, businesscard&#10;&#10;Description automatically generated">
            <a:extLst>
              <a:ext uri="{FF2B5EF4-FFF2-40B4-BE49-F238E27FC236}">
                <a16:creationId xmlns:a16="http://schemas.microsoft.com/office/drawing/2014/main" id="{C7F3113E-9380-4585-88DF-72EC01C62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18" y="402749"/>
            <a:ext cx="7902102" cy="592657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2970461-2E3A-466B-9DD3-B4A64D20D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0837" y="1527184"/>
            <a:ext cx="6858000" cy="5143500"/>
          </a:xfrm>
          <a:prstGeom prst="rect">
            <a:avLst/>
          </a:prstGeom>
        </p:spPr>
      </p:pic>
      <p:pic>
        <p:nvPicPr>
          <p:cNvPr id="12" name="Picture 11" descr="A picture containing ground&#10;&#10;Description automatically generated">
            <a:extLst>
              <a:ext uri="{FF2B5EF4-FFF2-40B4-BE49-F238E27FC236}">
                <a16:creationId xmlns:a16="http://schemas.microsoft.com/office/drawing/2014/main" id="{B3DE11CD-2E10-4B4A-ABA7-A618B3F09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2"/>
          <a:stretch/>
        </p:blipFill>
        <p:spPr>
          <a:xfrm>
            <a:off x="4172131" y="2049731"/>
            <a:ext cx="8271916" cy="55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4" y="743217"/>
            <a:ext cx="4890976" cy="2243174"/>
          </a:xfrm>
        </p:spPr>
        <p:txBody>
          <a:bodyPr>
            <a:normAutofit fontScale="90000"/>
          </a:bodyPr>
          <a:lstStyle/>
          <a:p>
            <a:pPr marL="914400" indent="-914400"/>
            <a:r>
              <a:rPr lang="en-US" sz="4400" b="1" dirty="0"/>
              <a:t>14. Standing and Running Rigging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3088532"/>
            <a:ext cx="3926092" cy="3026251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Find a good reference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Order deadeyes and blocks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Find beeswax at G Street Fabrics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Drill and wire spars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Find time to start!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BDF71BB-0C70-492A-BA47-1A07CA142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101917"/>
            <a:ext cx="5120640" cy="66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2E61-ACD7-46F1-9FD9-E5119C964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Any suggestions?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52DC-5995-43FC-BA26-A6E059A974D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8D9AA-4D66-4E07-BE98-88BCF7283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2" y="151618"/>
            <a:ext cx="4010464" cy="987865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1. </a:t>
            </a:r>
            <a:r>
              <a:rPr lang="en-US" sz="4400" b="1" dirty="0" err="1"/>
              <a:t>Ebay</a:t>
            </a:r>
            <a:r>
              <a:rPr lang="en-US" sz="4400" b="1" dirty="0"/>
              <a:t> listing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8191" y="2186223"/>
            <a:ext cx="4010464" cy="3678246"/>
          </a:xfrm>
          <a:solidFill>
            <a:schemeClr val="tx2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Search </a:t>
            </a:r>
            <a:r>
              <a:rPr lang="en-US" sz="2400" b="1" dirty="0" err="1"/>
              <a:t>ebay</a:t>
            </a:r>
            <a:r>
              <a:rPr lang="en-US" sz="2400" b="1" dirty="0"/>
              <a:t> for </a:t>
            </a:r>
            <a:r>
              <a:rPr lang="en-US" sz="2400" b="1" dirty="0">
                <a:solidFill>
                  <a:srgbClr val="FFFF00"/>
                </a:solidFill>
              </a:rPr>
              <a:t>wooden ship model Halcon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Topsail schooner similar to a Baltimore Clipper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Not a known vessel: Halcon = Falcon in Spanish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Prices (including shipping) range from $13 - $27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Ships from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All offerings are apparently the same or a similar kit </a:t>
            </a:r>
          </a:p>
          <a:p>
            <a:endParaRPr lang="en-US" dirty="0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681ABF-4859-4B02-950D-F22974B72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t="1878" r="19948" b="-1878"/>
          <a:stretch/>
        </p:blipFill>
        <p:spPr>
          <a:xfrm>
            <a:off x="4811151" y="151618"/>
            <a:ext cx="7202658" cy="65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02" y="345440"/>
            <a:ext cx="4010464" cy="1206696"/>
          </a:xfrm>
        </p:spPr>
        <p:txBody>
          <a:bodyPr>
            <a:normAutofit fontScale="90000"/>
          </a:bodyPr>
          <a:lstStyle/>
          <a:p>
            <a:pPr marL="630238" indent="-630238"/>
            <a:r>
              <a:rPr lang="en-US" sz="4400" b="1" dirty="0"/>
              <a:t>2. WHAT YOU GET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1302" y="1889238"/>
            <a:ext cx="4421944" cy="4520159"/>
          </a:xfrm>
          <a:solidFill>
            <a:schemeClr val="tx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5 laser-cut basswood sheets approx. 4” x 12”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Keel &amp; frames of 3-ply 5/64” plywood (poor)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Deck &amp; bulwarks 3/64” solid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Planking strip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Assorted dowels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Sail cloth and thread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Instruction sheet (no text)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2CD30A1-437B-4F35-9F69-BDBC9D2A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689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2" y="151618"/>
            <a:ext cx="4010464" cy="1331220"/>
          </a:xfrm>
        </p:spPr>
        <p:txBody>
          <a:bodyPr>
            <a:normAutofit fontScale="90000"/>
          </a:bodyPr>
          <a:lstStyle/>
          <a:p>
            <a:pPr marL="568325" indent="-568325"/>
            <a:r>
              <a:rPr lang="en-US" sz="4400" b="1" dirty="0"/>
              <a:t>3. WHAT YOU </a:t>
            </a:r>
            <a:r>
              <a:rPr lang="en-US" sz="4400" b="1" dirty="0" err="1"/>
              <a:t>DON’t</a:t>
            </a:r>
            <a:r>
              <a:rPr lang="en-US" sz="4400" b="1" dirty="0"/>
              <a:t> GET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182" y="1685061"/>
            <a:ext cx="4421944" cy="4890837"/>
          </a:xfrm>
          <a:solidFill>
            <a:schemeClr val="tx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Written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Rigging or sail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Ship’s boat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Deadeyes, blocks, cleats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Cast parts or fittings: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000" b="1" dirty="0"/>
              <a:t>chain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000" b="1" dirty="0"/>
              <a:t>anchors (cut from sheet)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000" b="1" dirty="0"/>
              <a:t>cannons (cut from sheet)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r>
              <a:rPr lang="en-US" sz="2000" b="1" dirty="0"/>
              <a:t>capstan (cut from sheet)</a:t>
            </a:r>
          </a:p>
          <a:p>
            <a:pPr marL="233363" indent="-223838">
              <a:buFont typeface="Arial" panose="020B0604020202020204" pitchFamily="34" charset="0"/>
              <a:buChar char="•"/>
            </a:pPr>
            <a:r>
              <a:rPr lang="en-US" sz="2400" b="1" dirty="0"/>
              <a:t>Kits priced $39-$43 include some fittings</a:t>
            </a:r>
          </a:p>
          <a:p>
            <a:pPr marL="457200" indent="-223838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D1CE9-E863-4FDF-9B7C-B90A97865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53" y="968007"/>
            <a:ext cx="6845333" cy="51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1" y="151618"/>
            <a:ext cx="5383825" cy="1331220"/>
          </a:xfrm>
        </p:spPr>
        <p:txBody>
          <a:bodyPr>
            <a:normAutofit fontScale="90000"/>
          </a:bodyPr>
          <a:lstStyle/>
          <a:p>
            <a:pPr marL="568325" indent="-568325"/>
            <a:r>
              <a:rPr lang="en-US" sz="4400" b="1" dirty="0"/>
              <a:t>4. TOOLS &amp; SUPPLIES YOU’LL NEED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182" y="1685061"/>
            <a:ext cx="4995203" cy="4881109"/>
          </a:xfrm>
          <a:solidFill>
            <a:schemeClr val="tx2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Cutting 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Xacto</a:t>
            </a:r>
            <a:r>
              <a:rPr lang="en-US" sz="2400" b="1" dirty="0"/>
              <a:t> knife and saw/blades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Small (jeweler’s)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White or yellow carpenter’s glue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Ball headed pins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Binder clips med &amp; 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Rubber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Wood putty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Split shot for ballast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Sandpaper—various fine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223838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CFC5DD2-D873-4224-8726-1C0F840B9F04}"/>
              </a:ext>
            </a:extLst>
          </p:cNvPr>
          <p:cNvSpPr txBox="1">
            <a:spLocks/>
          </p:cNvSpPr>
          <p:nvPr/>
        </p:nvSpPr>
        <p:spPr>
          <a:xfrm>
            <a:off x="5800193" y="817684"/>
            <a:ext cx="4886763" cy="574848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Polyurethane varnish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Paint brushes wide &amp; narrow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Paint and/or stain 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Cyanoacrylate (CA) glue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Tweezers/forceps/hemostats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Small needle nose 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26 </a:t>
            </a:r>
            <a:r>
              <a:rPr lang="en-US" sz="2200" b="1" dirty="0" err="1"/>
              <a:t>ga.</a:t>
            </a:r>
            <a:r>
              <a:rPr lang="en-US" sz="2200" b="1" dirty="0"/>
              <a:t> bead wire and rigging thread – various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Pin vise and drill bits .0225-.0625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Scissors      Beeswax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3+ strength reading glasses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Magnifying </a:t>
            </a:r>
            <a:r>
              <a:rPr lang="en-US" sz="2200" b="1" dirty="0" err="1"/>
              <a:t>Luxo</a:t>
            </a:r>
            <a:r>
              <a:rPr lang="en-US" sz="2200" b="1" dirty="0"/>
              <a:t> lamp</a:t>
            </a:r>
            <a:endParaRPr lang="en-US" sz="2400" b="1" dirty="0"/>
          </a:p>
          <a:p>
            <a:pPr marL="457200" indent="-223838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2" y="151618"/>
            <a:ext cx="4029172" cy="1331220"/>
          </a:xfrm>
        </p:spPr>
        <p:txBody>
          <a:bodyPr>
            <a:normAutofit fontScale="90000"/>
          </a:bodyPr>
          <a:lstStyle/>
          <a:p>
            <a:pPr marL="517525" indent="-517525"/>
            <a:r>
              <a:rPr lang="en-US" sz="4400" b="1" dirty="0"/>
              <a:t>5. Building the frame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182" y="1685061"/>
            <a:ext cx="4423091" cy="3217679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Punch out the bulkheads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Test fit on keel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File slots to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Check depth, alignment and perpendicularity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223838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8" name="Picture 7" descr="A picture containing text, indoor, square&#10;&#10;Description automatically generated">
            <a:extLst>
              <a:ext uri="{FF2B5EF4-FFF2-40B4-BE49-F238E27FC236}">
                <a16:creationId xmlns:a16="http://schemas.microsoft.com/office/drawing/2014/main" id="{CA3891B0-A0B6-42AE-8885-EE5E3155B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46" y="0"/>
            <a:ext cx="6146975" cy="4610231"/>
          </a:xfrm>
          <a:prstGeom prst="rect">
            <a:avLst/>
          </a:prstGeom>
        </p:spPr>
      </p:pic>
      <p:pic>
        <p:nvPicPr>
          <p:cNvPr id="10" name="Picture 9" descr="A picture containing text, indoor, oven&#10;&#10;Description automatically generated">
            <a:extLst>
              <a:ext uri="{FF2B5EF4-FFF2-40B4-BE49-F238E27FC236}">
                <a16:creationId xmlns:a16="http://schemas.microsoft.com/office/drawing/2014/main" id="{C5305DD2-9D52-4E0C-8C25-EDB62EA7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395" y="370867"/>
            <a:ext cx="6258477" cy="4693858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71FE11B-4455-4F1C-B700-F89E2374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r="16879"/>
          <a:stretch/>
        </p:blipFill>
        <p:spPr>
          <a:xfrm rot="5400000">
            <a:off x="6242187" y="319578"/>
            <a:ext cx="4985280" cy="5806090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2CCDAEEE-5884-4DF6-80EC-625926EFF3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/>
          <a:stretch/>
        </p:blipFill>
        <p:spPr>
          <a:xfrm rot="5400000">
            <a:off x="6015993" y="1635083"/>
            <a:ext cx="4985279" cy="4243755"/>
          </a:xfrm>
          <a:prstGeom prst="rect">
            <a:avLst/>
          </a:prstGeom>
        </p:spPr>
      </p:pic>
      <p:pic>
        <p:nvPicPr>
          <p:cNvPr id="16" name="Picture 15" descr="A picture containing indoor, gear&#10;&#10;Description automatically generated">
            <a:extLst>
              <a:ext uri="{FF2B5EF4-FFF2-40B4-BE49-F238E27FC236}">
                <a16:creationId xmlns:a16="http://schemas.microsoft.com/office/drawing/2014/main" id="{8AC5EB89-FDCD-4E64-8FBF-C8AC0AC21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4948"/>
          <a:stretch/>
        </p:blipFill>
        <p:spPr>
          <a:xfrm rot="5400000">
            <a:off x="6639716" y="1971347"/>
            <a:ext cx="5350216" cy="44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1" y="151618"/>
            <a:ext cx="3253445" cy="1331220"/>
          </a:xfrm>
        </p:spPr>
        <p:txBody>
          <a:bodyPr>
            <a:normAutofit fontScale="90000"/>
          </a:bodyPr>
          <a:lstStyle/>
          <a:p>
            <a:pPr marL="568325" indent="-568325"/>
            <a:r>
              <a:rPr lang="en-US" sz="4400" b="1" dirty="0"/>
              <a:t>6. Adding the Deck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182" y="1685061"/>
            <a:ext cx="3693933" cy="2818845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Punch out the deck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Test fit on bulkheads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File slots to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Check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223838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5" name="Picture 4" descr="A picture containing text, weapon, gun&#10;&#10;Description automatically generated">
            <a:extLst>
              <a:ext uri="{FF2B5EF4-FFF2-40B4-BE49-F238E27FC236}">
                <a16:creationId xmlns:a16="http://schemas.microsoft.com/office/drawing/2014/main" id="{062430D4-F33B-4103-B38C-0825D510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8" b="35980"/>
          <a:stretch/>
        </p:blipFill>
        <p:spPr>
          <a:xfrm>
            <a:off x="3655390" y="233464"/>
            <a:ext cx="8190436" cy="3119336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B5A9028D-F802-473A-9C5D-89DA97915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4" b="9647"/>
          <a:stretch/>
        </p:blipFill>
        <p:spPr>
          <a:xfrm>
            <a:off x="3686567" y="519801"/>
            <a:ext cx="8383670" cy="4120294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BE3DB41-30C7-4635-9C91-F17074449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2" b="3545"/>
          <a:stretch/>
        </p:blipFill>
        <p:spPr>
          <a:xfrm>
            <a:off x="3974115" y="817228"/>
            <a:ext cx="8217885" cy="4939475"/>
          </a:xfrm>
          <a:prstGeom prst="rect">
            <a:avLst/>
          </a:prstGeom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F0440D4-7836-43F8-8BB5-D3C213749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r="5186" b="24571"/>
          <a:stretch/>
        </p:blipFill>
        <p:spPr>
          <a:xfrm>
            <a:off x="4372896" y="2102427"/>
            <a:ext cx="7819104" cy="37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55" y="341203"/>
            <a:ext cx="3827621" cy="1331220"/>
          </a:xfrm>
        </p:spPr>
        <p:txBody>
          <a:bodyPr>
            <a:normAutofit fontScale="90000"/>
          </a:bodyPr>
          <a:lstStyle/>
          <a:p>
            <a:pPr marL="517525" indent="-517525"/>
            <a:r>
              <a:rPr lang="en-US" sz="4400" b="1" dirty="0"/>
              <a:t>7. Adding the Bulwarks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2091447"/>
            <a:ext cx="3926092" cy="4114799"/>
          </a:xfrm>
          <a:solidFill>
            <a:schemeClr val="tx2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Punch out the railing 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Punch out the bulwarks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Microwave in water to soften the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Glue top to sides &amp; clamp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Taper frames &amp; test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Glue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Clamp using binder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800" b="1" dirty="0"/>
              <a:t>Glue transom and taffrail 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223838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6" name="Picture 5" descr="A drawing on a table&#10;&#10;Description automatically generated with low confidence">
            <a:extLst>
              <a:ext uri="{FF2B5EF4-FFF2-40B4-BE49-F238E27FC236}">
                <a16:creationId xmlns:a16="http://schemas.microsoft.com/office/drawing/2014/main" id="{59A8CF0A-2B43-437A-BA15-D8829EBFD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27660" r="3795" b="20567"/>
          <a:stretch/>
        </p:blipFill>
        <p:spPr>
          <a:xfrm>
            <a:off x="4204952" y="65302"/>
            <a:ext cx="7865285" cy="3307406"/>
          </a:xfrm>
          <a:prstGeom prst="rect">
            <a:avLst/>
          </a:prstGeom>
        </p:spPr>
      </p:pic>
      <p:pic>
        <p:nvPicPr>
          <p:cNvPr id="9" name="Picture 8" descr="A picture containing indoor, oven&#10;&#10;Description automatically generated">
            <a:extLst>
              <a:ext uri="{FF2B5EF4-FFF2-40B4-BE49-F238E27FC236}">
                <a16:creationId xmlns:a16="http://schemas.microsoft.com/office/drawing/2014/main" id="{767CF270-48E5-4790-8821-A2545451B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32199"/>
          <a:stretch/>
        </p:blipFill>
        <p:spPr>
          <a:xfrm>
            <a:off x="4355087" y="1006813"/>
            <a:ext cx="7539258" cy="2422187"/>
          </a:xfrm>
          <a:prstGeom prst="rect">
            <a:avLst/>
          </a:prstGeom>
        </p:spPr>
      </p:pic>
      <p:pic>
        <p:nvPicPr>
          <p:cNvPr id="12" name="Picture 11" descr="A picture containing silver&#10;&#10;Description automatically generated">
            <a:extLst>
              <a:ext uri="{FF2B5EF4-FFF2-40B4-BE49-F238E27FC236}">
                <a16:creationId xmlns:a16="http://schemas.microsoft.com/office/drawing/2014/main" id="{865922B1-E3BA-4AB4-B509-E59643533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15847" b="24721"/>
          <a:stretch/>
        </p:blipFill>
        <p:spPr>
          <a:xfrm>
            <a:off x="4512184" y="1276789"/>
            <a:ext cx="7539258" cy="3696119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01AA49E7-39F6-481D-AE0F-B203EB66D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 b="5958"/>
          <a:stretch/>
        </p:blipFill>
        <p:spPr>
          <a:xfrm>
            <a:off x="4758915" y="1514724"/>
            <a:ext cx="7372203" cy="4540964"/>
          </a:xfrm>
          <a:prstGeom prst="rect">
            <a:avLst/>
          </a:prstGeom>
        </p:spPr>
      </p:pic>
      <p:pic>
        <p:nvPicPr>
          <p:cNvPr id="17" name="Picture 16" descr="A close - up of a guitar&#10;&#10;Description automatically generated with low confidence">
            <a:extLst>
              <a:ext uri="{FF2B5EF4-FFF2-40B4-BE49-F238E27FC236}">
                <a16:creationId xmlns:a16="http://schemas.microsoft.com/office/drawing/2014/main" id="{F7CAF224-C39C-4586-A1F0-BB829FA31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b="3546"/>
          <a:stretch/>
        </p:blipFill>
        <p:spPr>
          <a:xfrm>
            <a:off x="5028677" y="1806553"/>
            <a:ext cx="7163323" cy="4915259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7907D328-6993-4B03-95C2-07E1CF46D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2" b="14681"/>
          <a:stretch/>
        </p:blipFill>
        <p:spPr>
          <a:xfrm>
            <a:off x="4059137" y="3401605"/>
            <a:ext cx="8131157" cy="34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0541-EE5E-467F-BC84-DA6EA3E0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84" y="215479"/>
            <a:ext cx="3299959" cy="1848255"/>
          </a:xfrm>
        </p:spPr>
        <p:txBody>
          <a:bodyPr>
            <a:normAutofit fontScale="90000"/>
          </a:bodyPr>
          <a:lstStyle/>
          <a:p>
            <a:pPr marL="568325" indent="-568325"/>
            <a:r>
              <a:rPr lang="en-US" sz="4400" b="1" dirty="0"/>
              <a:t>8. Start Planking the HULL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53E6C-024D-408A-96B4-DC7E568A0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184" y="2209648"/>
            <a:ext cx="3926092" cy="4464261"/>
          </a:xfrm>
          <a:solidFill>
            <a:schemeClr val="tx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Taper the keel at the deadwood area (stern below the frames)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Carve a reveal in the keel to take the first plank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Bevel edges of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Microwave and bend hull planks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and clamp top plank (both sides – not tapered)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Glue and clamp bottom planks (not tapered)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butter&#10;&#10;Description automatically generated">
            <a:extLst>
              <a:ext uri="{FF2B5EF4-FFF2-40B4-BE49-F238E27FC236}">
                <a16:creationId xmlns:a16="http://schemas.microsoft.com/office/drawing/2014/main" id="{5E4FE0E9-9C18-491A-AEA8-74AB2FF13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13900"/>
          <a:stretch/>
        </p:blipFill>
        <p:spPr>
          <a:xfrm>
            <a:off x="4431743" y="16033"/>
            <a:ext cx="7542179" cy="5904689"/>
          </a:xfrm>
          <a:prstGeom prst="rect">
            <a:avLst/>
          </a:prstGeom>
        </p:spPr>
      </p:pic>
      <p:pic>
        <p:nvPicPr>
          <p:cNvPr id="11" name="Picture 10" descr="A picture containing indoor, pan, butter&#10;&#10;Description automatically generated">
            <a:extLst>
              <a:ext uri="{FF2B5EF4-FFF2-40B4-BE49-F238E27FC236}">
                <a16:creationId xmlns:a16="http://schemas.microsoft.com/office/drawing/2014/main" id="{94590178-2F7D-401E-87AB-00C9CC40A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/>
          <a:stretch/>
        </p:blipFill>
        <p:spPr>
          <a:xfrm>
            <a:off x="4582983" y="471075"/>
            <a:ext cx="7542179" cy="5119053"/>
          </a:xfrm>
          <a:prstGeom prst="rect">
            <a:avLst/>
          </a:prstGeom>
        </p:spPr>
      </p:pic>
      <p:pic>
        <p:nvPicPr>
          <p:cNvPr id="15" name="Picture 1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CC48801-9863-4FD9-816B-6FC8E011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/>
        </p:blipFill>
        <p:spPr>
          <a:xfrm>
            <a:off x="4747828" y="920851"/>
            <a:ext cx="7713744" cy="46692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ED986C-811D-4327-9E90-7B17CD722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5" y="1267872"/>
            <a:ext cx="7385001" cy="5538751"/>
          </a:xfrm>
          <a:prstGeom prst="rect">
            <a:avLst/>
          </a:prstGeom>
        </p:spPr>
      </p:pic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972EF25F-217B-4379-8923-44FD1B2C6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4"/>
          <a:stretch/>
        </p:blipFill>
        <p:spPr>
          <a:xfrm>
            <a:off x="5111112" y="2688526"/>
            <a:ext cx="7182255" cy="35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426</TotalTime>
  <Words>655</Words>
  <Application>Microsoft Office PowerPoint</Application>
  <PresentationFormat>Widescreen</PresentationFormat>
  <Paragraphs>193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Stencil</vt:lpstr>
      <vt:lpstr>Wingdings 3</vt:lpstr>
      <vt:lpstr>Slice</vt:lpstr>
      <vt:lpstr>Building the $13 1:100 topsail schooner “Halcon”</vt:lpstr>
      <vt:lpstr>1. Ebay listing</vt:lpstr>
      <vt:lpstr>2. WHAT YOU GET</vt:lpstr>
      <vt:lpstr>3. WHAT YOU DON’t GET</vt:lpstr>
      <vt:lpstr>4. TOOLS &amp; SUPPLIES YOU’LL NEED</vt:lpstr>
      <vt:lpstr>5. Building the frame</vt:lpstr>
      <vt:lpstr>6. Adding the Deck</vt:lpstr>
      <vt:lpstr>7. Adding the Bulwarks</vt:lpstr>
      <vt:lpstr>8. Start Planking the HULL</vt:lpstr>
      <vt:lpstr>9. Install Tapered Planking</vt:lpstr>
      <vt:lpstr>10. Sand, fill &amp; VARNISH</vt:lpstr>
      <vt:lpstr>11. Install Deck Details</vt:lpstr>
      <vt:lpstr>12. Masts and Spars</vt:lpstr>
      <vt:lpstr>13. Making Sails</vt:lpstr>
      <vt:lpstr>14. Standing and Running Rigging</vt:lpstr>
      <vt:lpstr>Any suggestions?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the 1:100 topsail schooner Halcon</dc:title>
  <dc:creator>Alan Stover</dc:creator>
  <cp:lastModifiedBy>Alan Stover</cp:lastModifiedBy>
  <cp:revision>44</cp:revision>
  <dcterms:created xsi:type="dcterms:W3CDTF">2021-02-26T19:22:07Z</dcterms:created>
  <dcterms:modified xsi:type="dcterms:W3CDTF">2021-03-03T19:48:38Z</dcterms:modified>
</cp:coreProperties>
</file>